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7315200" cy="96012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Arial Unicode MS" pitchFamily="32"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Arial Unicode MS" pitchFamily="32" charset="0"/>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Arial Unicode MS" pitchFamily="32" charset="0"/>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Arial Unicode MS" pitchFamily="32" charset="0"/>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Arial Unicode MS" pitchFamily="32" charset="0"/>
      </a:defRPr>
    </a:lvl5pPr>
    <a:lvl6pPr marL="2286000" algn="l" defTabSz="914400" rtl="0" eaLnBrk="1" latinLnBrk="0" hangingPunct="1">
      <a:defRPr sz="2400" kern="1200">
        <a:solidFill>
          <a:schemeClr val="bg1"/>
        </a:solidFill>
        <a:latin typeface="Times New Roman" pitchFamily="16" charset="0"/>
        <a:ea typeface="+mn-ea"/>
        <a:cs typeface="Arial Unicode MS" pitchFamily="32" charset="0"/>
      </a:defRPr>
    </a:lvl6pPr>
    <a:lvl7pPr marL="2743200" algn="l" defTabSz="914400" rtl="0" eaLnBrk="1" latinLnBrk="0" hangingPunct="1">
      <a:defRPr sz="2400" kern="1200">
        <a:solidFill>
          <a:schemeClr val="bg1"/>
        </a:solidFill>
        <a:latin typeface="Times New Roman" pitchFamily="16" charset="0"/>
        <a:ea typeface="+mn-ea"/>
        <a:cs typeface="Arial Unicode MS" pitchFamily="32" charset="0"/>
      </a:defRPr>
    </a:lvl7pPr>
    <a:lvl8pPr marL="3200400" algn="l" defTabSz="914400" rtl="0" eaLnBrk="1" latinLnBrk="0" hangingPunct="1">
      <a:defRPr sz="2400" kern="1200">
        <a:solidFill>
          <a:schemeClr val="bg1"/>
        </a:solidFill>
        <a:latin typeface="Times New Roman" pitchFamily="16" charset="0"/>
        <a:ea typeface="+mn-ea"/>
        <a:cs typeface="Arial Unicode MS" pitchFamily="32" charset="0"/>
      </a:defRPr>
    </a:lvl8pPr>
    <a:lvl9pPr marL="3657600" algn="l" defTabSz="914400" rtl="0" eaLnBrk="1" latinLnBrk="0" hangingPunct="1">
      <a:defRPr sz="2400" kern="1200">
        <a:solidFill>
          <a:schemeClr val="bg1"/>
        </a:solidFill>
        <a:latin typeface="Times New Roman" pitchFamily="16" charset="0"/>
        <a:ea typeface="+mn-ea"/>
        <a:cs typeface="Arial Unicode MS" pitchFamily="3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4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0" name="AutoShape 2"/>
          <p:cNvSpPr>
            <a:spLocks noChangeArrowheads="1"/>
          </p:cNvSpPr>
          <p:nvPr/>
        </p:nvSpPr>
        <p:spPr bwMode="auto">
          <a:xfrm>
            <a:off x="0" y="0"/>
            <a:ext cx="7315200" cy="96027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1" name="Text Box 3"/>
          <p:cNvSpPr txBox="1">
            <a:spLocks noChangeArrowheads="1"/>
          </p:cNvSpP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2" name="Text Box 4"/>
          <p:cNvSpPr txBox="1">
            <a:spLocks noChangeArrowheads="1"/>
          </p:cNvSpPr>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3" name="Text Box 5"/>
          <p:cNvSpPr txBox="1">
            <a:spLocks noChangeArrowheads="1"/>
          </p:cNvSpPr>
          <p:nvPr/>
        </p:nvSpPr>
        <p:spPr bwMode="auto">
          <a:xfrm>
            <a:off x="1258888" y="719138"/>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4" name="Rectangle 6"/>
          <p:cNvSpPr>
            <a:spLocks noGrp="1" noChangeArrowheads="1"/>
          </p:cNvSpPr>
          <p:nvPr>
            <p:ph type="body"/>
          </p:nvPr>
        </p:nvSpPr>
        <p:spPr bwMode="auto">
          <a:xfrm>
            <a:off x="976313" y="4559300"/>
            <a:ext cx="5360987"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smtClean="0"/>
          </a:p>
        </p:txBody>
      </p:sp>
      <p:sp>
        <p:nvSpPr>
          <p:cNvPr id="2055" name="Text Box 7"/>
          <p:cNvSpPr txBox="1">
            <a:spLocks noChangeArrowheads="1"/>
          </p:cNvSpPr>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6" name="Text Box 8"/>
          <p:cNvSpPr txBox="1">
            <a:spLocks noChangeArrowheads="1"/>
          </p:cNvSpPr>
          <p:nvPr/>
        </p:nvSpPr>
        <p:spPr bwMode="auto">
          <a:xfrm>
            <a:off x="4144963" y="9323388"/>
            <a:ext cx="3170237"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gn="r"/>
            <a:fld id="{D353D8FF-2C6A-403D-B170-9DF2E86BA7C1}" type="slidenum">
              <a:rPr lang="en-GB" sz="1200">
                <a:latin typeface="Tahoma" pitchFamily="32" charset="0"/>
              </a:rPr>
              <a:pPr algn="r"/>
              <a:t>‹#›</a:t>
            </a:fld>
            <a:endParaRPr lang="en-GB" sz="1200">
              <a:latin typeface="Tahoma" pitchFamily="32" charset="0"/>
            </a:endParaRPr>
          </a:p>
        </p:txBody>
      </p:sp>
      <p:sp>
        <p:nvSpPr>
          <p:cNvPr id="2057" name="Rectangle 9"/>
          <p:cNvSpPr>
            <a:spLocks noGrp="1" noRot="1" noChangeAspect="1" noChangeArrowheads="1"/>
          </p:cNvSpPr>
          <p:nvPr>
            <p:ph type="sldImg"/>
          </p:nvPr>
        </p:nvSpPr>
        <p:spPr bwMode="auto">
          <a:xfrm>
            <a:off x="1257300" y="728663"/>
            <a:ext cx="4799013" cy="3598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Tree>
    <p:extLst>
      <p:ext uri="{BB962C8B-B14F-4D97-AF65-F5344CB8AC3E}">
        <p14:creationId xmlns:p14="http://schemas.microsoft.com/office/powerpoint/2010/main" val="287261381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57346"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7586"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The key point is that the doShape() method is declared with a GameShape argument but can be passed any subtype (in this example, a subclass) of GameShape. The method doShape() can invoke any method of GameShape, without any concern for the actual runtime class type of the object passed to the method. The doShape() method only knows that the objcets passed to it are only of the type GameShape, that is why it can invoke only methods declared in GameShape. The methods you can call on a reference are totally dependent on the DECLARED type of the variable, no matter what the actual object is, that the reference is referring to.</a:t>
            </a:r>
          </a:p>
          <a:p>
            <a:pPr>
              <a:spcBef>
                <a:spcPts val="450"/>
              </a:spcBef>
            </a:pPr>
            <a:endParaRPr lang="en-US">
              <a:cs typeface="Arial Unicode MS" pitchFamily="32" charset="0"/>
            </a:endParaRPr>
          </a:p>
          <a:p>
            <a:pPr>
              <a:spcBef>
                <a:spcPts val="450"/>
              </a:spcBef>
            </a:pPr>
            <a:r>
              <a:rPr lang="en-US">
                <a:cs typeface="Arial Unicode MS" pitchFamily="32" charset="0"/>
              </a:rPr>
              <a:t>U can not use a GameShape variable to call, say the getAdjacent() method even if the object passed in is of type TilePiece.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8610"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9634"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0658"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1682"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2706"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3730"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4754"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5778"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6802"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58370"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7826"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9874"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0898"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1922"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2946"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6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3970"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4994"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6018"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7042"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8066"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59394"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8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9090"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0114"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1138"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2162"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3186"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0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4210"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5234"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6258"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7282"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8306"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0418"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2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9330"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0354"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1378"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2402"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3426"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4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4450"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5474"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6498"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7522"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8546"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1442"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6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9570" name="Text Box 2"/>
          <p:cNvSpPr txBox="1">
            <a:spLocks noGrp="1" noChangeArrowheads="1"/>
          </p:cNvSpPr>
          <p:nvPr>
            <p:ph type="body"/>
          </p:nvPr>
        </p:nvSpPr>
        <p:spPr bwMode="auto">
          <a:xfrm>
            <a:off x="976313" y="4559300"/>
            <a:ext cx="5362575" cy="4322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spcBef>
                <a:spcPts val="450"/>
              </a:spcBef>
            </a:pPr>
            <a:r>
              <a:rPr lang="en-US">
                <a:cs typeface="Arial Unicode MS" pitchFamily="32" charset="0"/>
              </a:rPr>
              <a:t>This is the class code for the overriding and overloading and next shows examples:</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0594"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2466"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3490"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5538"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1" name="Text Box 1"/>
          <p:cNvSpPr txBox="1">
            <a:spLocks noChangeArrowheads="1"/>
          </p:cNvSpPr>
          <p:nvPr/>
        </p:nvSpPr>
        <p:spPr bwMode="auto">
          <a:xfrm>
            <a:off x="1257300" y="719138"/>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6562" name="Rectangle 2"/>
          <p:cNvSpPr txBox="1">
            <a:spLocks noGrp="1" noChangeArrowheads="1"/>
          </p:cNvSpPr>
          <p:nvPr>
            <p:ph type="body"/>
          </p:nvPr>
        </p:nvSpPr>
        <p:spPr bwMode="auto">
          <a:xfrm>
            <a:off x="976313" y="4559300"/>
            <a:ext cx="5362575" cy="4416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20423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5534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407988"/>
            <a:ext cx="1731962" cy="56848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981200" y="407988"/>
            <a:ext cx="5046663" cy="5684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40784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24075" y="407988"/>
            <a:ext cx="6473825" cy="7159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981200" y="1981200"/>
            <a:ext cx="3389313" cy="4111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522913" y="1981200"/>
            <a:ext cx="3389312"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522913" y="4113213"/>
            <a:ext cx="3389312" cy="1979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6726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24075" y="407988"/>
            <a:ext cx="6473825" cy="7159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981200" y="1981200"/>
            <a:ext cx="3389313" cy="4111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22913" y="1981200"/>
            <a:ext cx="3389312" cy="4111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7518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58225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6079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981200" y="1981200"/>
            <a:ext cx="3389313"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22913" y="1981200"/>
            <a:ext cx="3389312"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79690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69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18772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592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449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324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26" name="Text Box 2"/>
          <p:cNvSpPr txBox="1">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27" name="AutoShape 3"/>
          <p:cNvSpPr>
            <a:spLocks noChangeArrowheads="1"/>
          </p:cNvSpPr>
          <p:nvPr/>
        </p:nvSpPr>
        <p:spPr bwMode="auto">
          <a:xfrm rot="16200000">
            <a:off x="-1173162" y="2890838"/>
            <a:ext cx="3271837" cy="319087"/>
          </a:xfrm>
          <a:prstGeom prst="roundRect">
            <a:avLst>
              <a:gd name="adj" fmla="val 468"/>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60" tIns="46080" rIns="92160" bIns="46080">
            <a:spAutoFit/>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E" sz="1600" b="1" i="1">
                <a:solidFill>
                  <a:srgbClr val="FFFFFF"/>
                </a:solidFill>
                <a:latin typeface="Arial" charset="0"/>
              </a:rPr>
              <a:t>Sun Certified Java Programmer </a:t>
            </a:r>
          </a:p>
        </p:txBody>
      </p:sp>
      <p:sp>
        <p:nvSpPr>
          <p:cNvPr id="1028" name="AutoShape 4"/>
          <p:cNvSpPr>
            <a:spLocks noChangeArrowheads="1"/>
          </p:cNvSpPr>
          <p:nvPr/>
        </p:nvSpPr>
        <p:spPr bwMode="auto">
          <a:xfrm>
            <a:off x="58738" y="5661025"/>
            <a:ext cx="882650" cy="433388"/>
          </a:xfrm>
          <a:prstGeom prst="roundRect">
            <a:avLst>
              <a:gd name="adj" fmla="val 34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29" name="Line 5"/>
          <p:cNvSpPr>
            <a:spLocks noChangeShapeType="1"/>
          </p:cNvSpPr>
          <p:nvPr/>
        </p:nvSpPr>
        <p:spPr bwMode="auto">
          <a:xfrm>
            <a:off x="762000" y="381000"/>
            <a:ext cx="1588" cy="5105400"/>
          </a:xfrm>
          <a:prstGeom prst="line">
            <a:avLst/>
          </a:prstGeom>
          <a:noFill/>
          <a:ln w="1260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0" name="Rectangle 6"/>
          <p:cNvSpPr>
            <a:spLocks noGrp="1" noChangeArrowheads="1"/>
          </p:cNvSpPr>
          <p:nvPr>
            <p:ph type="title"/>
          </p:nvPr>
        </p:nvSpPr>
        <p:spPr bwMode="auto">
          <a:xfrm>
            <a:off x="2124075" y="407988"/>
            <a:ext cx="6473825" cy="71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31" name="Rectangle 7"/>
          <p:cNvSpPr>
            <a:spLocks noGrp="1" noChangeArrowheads="1"/>
          </p:cNvSpPr>
          <p:nvPr>
            <p:ph type="body" idx="1"/>
          </p:nvPr>
        </p:nvSpPr>
        <p:spPr bwMode="auto">
          <a:xfrm>
            <a:off x="1981200" y="1981200"/>
            <a:ext cx="69310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32" name="Line 8"/>
          <p:cNvSpPr>
            <a:spLocks noChangeShapeType="1"/>
          </p:cNvSpPr>
          <p:nvPr/>
        </p:nvSpPr>
        <p:spPr bwMode="auto">
          <a:xfrm>
            <a:off x="2124075" y="1484313"/>
            <a:ext cx="6551613" cy="1587"/>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3" name="Rectangle 9"/>
          <p:cNvSpPr>
            <a:spLocks noChangeArrowheads="1"/>
          </p:cNvSpPr>
          <p:nvPr/>
        </p:nvSpPr>
        <p:spPr bwMode="auto">
          <a:xfrm>
            <a:off x="8521700" y="6597650"/>
            <a:ext cx="9874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1E4927B-31D5-4818-97D9-2961281AB8B8}" type="slidenum">
              <a:rPr lang="en-US" sz="1400" b="1">
                <a:solidFill>
                  <a:srgbClr val="000000"/>
                </a:solidFill>
                <a:cs typeface="Arial" charset="0"/>
              </a:rPr>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a:t>
            </a:fld>
            <a:endParaRPr lang="en-US" sz="1400" b="1">
              <a:solidFill>
                <a:srgbClr val="000000"/>
              </a:solidFill>
              <a:cs typeface="Arial" charset="0"/>
            </a:endParaRPr>
          </a:p>
        </p:txBody>
      </p:sp>
      <p:sp>
        <p:nvSpPr>
          <p:cNvPr id="1034" name="Text Box 10"/>
          <p:cNvSpPr txBox="1">
            <a:spLocks noChangeArrowheads="1"/>
          </p:cNvSpPr>
          <p:nvPr/>
        </p:nvSpPr>
        <p:spPr bwMode="auto">
          <a:xfrm>
            <a:off x="0" y="6459538"/>
            <a:ext cx="971550"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spcBef>
                <a:spcPts val="500"/>
              </a:spcBef>
            </a:pPr>
            <a:r>
              <a:rPr lang="en-IE" sz="800">
                <a:solidFill>
                  <a:srgbClr val="FFFFFF"/>
                </a:solidFill>
                <a:cs typeface="Arial" charset="0"/>
              </a:rPr>
              <a:t>© CPU, University   </a:t>
            </a:r>
          </a:p>
          <a:p>
            <a:pPr>
              <a:spcBef>
                <a:spcPts val="500"/>
              </a:spcBef>
            </a:pPr>
            <a:r>
              <a:rPr lang="en-IE" sz="800">
                <a:solidFill>
                  <a:srgbClr val="FFFFFF"/>
                </a:solidFill>
                <a:cs typeface="Arial" charset="0"/>
              </a:rPr>
              <a:t>   of Limerick 2008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a:solidFill>
            <a:srgbClr val="000066"/>
          </a:solidFill>
          <a:latin typeface="Tahoma" pitchFamily="32" charset="0"/>
          <a:cs typeface="Arial Unicode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body"/>
          </p:nvPr>
        </p:nvSpPr>
        <p:spPr>
          <a:xfrm>
            <a:off x="1905000" y="3352800"/>
            <a:ext cx="6623050" cy="1600200"/>
          </a:xfrm>
          <a:ln/>
        </p:spPr>
        <p:txBody>
          <a:bodyPr anchor="t"/>
          <a:lstStyle/>
          <a:p>
            <a:pPr marL="342900" indent="-342900">
              <a:spcBef>
                <a:spcPts val="600"/>
              </a:spcBef>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en-IE" sz="2400" b="1">
                <a:solidFill>
                  <a:srgbClr val="000000"/>
                </a:solidFill>
                <a:latin typeface="Arial" charset="0"/>
              </a:rPr>
              <a:t>OBJECT ORIENTATION</a:t>
            </a:r>
          </a:p>
          <a:p>
            <a:pPr marL="342900" indent="-342900">
              <a:spcBef>
                <a:spcPts val="600"/>
              </a:spcBef>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IE" sz="2400" b="1">
              <a:solidFill>
                <a:srgbClr val="000000"/>
              </a:solidFill>
              <a:latin typeface="Arial"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650" y="6021388"/>
            <a:ext cx="1147763" cy="6048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solidFill>
                  <a:srgbClr val="000050"/>
                </a:solidFill>
              </a:rPr>
              <a:t>Inheritance</a:t>
            </a:r>
          </a:p>
        </p:txBody>
      </p:sp>
      <p:sp>
        <p:nvSpPr>
          <p:cNvPr id="12290" name="Rectangle 2"/>
          <p:cNvSpPr>
            <a:spLocks noGrp="1" noChangeArrowheads="1"/>
          </p:cNvSpPr>
          <p:nvPr>
            <p:ph type="body" idx="1"/>
          </p:nvPr>
        </p:nvSpPr>
        <p:spPr>
          <a:xfrm>
            <a:off x="1981200" y="1484313"/>
            <a:ext cx="6191250" cy="4103687"/>
          </a:xfrm>
          <a:ln/>
        </p:spPr>
        <p:txBody>
          <a:bodyPr/>
          <a:lstStyle/>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4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30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IE" sz="1600">
                <a:latin typeface="Times New Roman" pitchFamily="16" charset="0"/>
              </a:rPr>
              <a:t>	</a:t>
            </a:r>
            <a:r>
              <a:rPr lang="en-IE" sz="1200">
                <a:latin typeface="Times New Roman" pitchFamily="16" charset="0"/>
              </a:rPr>
              <a:t>	</a:t>
            </a:r>
          </a:p>
          <a:p>
            <a:pPr>
              <a:lnSpc>
                <a:spcPct val="90000"/>
              </a:lnSpc>
              <a:spcBef>
                <a:spcPts val="3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400">
              <a:latin typeface="Courier New" pitchFamily="49" charset="0"/>
            </a:endParaRPr>
          </a:p>
          <a:p>
            <a:pPr>
              <a:lnSpc>
                <a:spcPct val="90000"/>
              </a:lnSpc>
              <a:spcBef>
                <a:spcPts val="35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400">
              <a:latin typeface="Courier New" pitchFamily="49" charset="0"/>
            </a:endParaRPr>
          </a:p>
        </p:txBody>
      </p:sp>
      <p:sp>
        <p:nvSpPr>
          <p:cNvPr id="12291" name="Text Box 3"/>
          <p:cNvSpPr txBox="1">
            <a:spLocks noChangeArrowheads="1"/>
          </p:cNvSpPr>
          <p:nvPr/>
        </p:nvSpPr>
        <p:spPr bwMode="auto">
          <a:xfrm>
            <a:off x="2514600" y="1676400"/>
            <a:ext cx="5181600" cy="241935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void main (){</a:t>
            </a:r>
          </a:p>
          <a:p>
            <a:pPr>
              <a:lnSpc>
                <a:spcPct val="90000"/>
              </a:lnSpc>
              <a:spcBef>
                <a:spcPts val="600"/>
              </a:spcBef>
            </a:pPr>
            <a:r>
              <a:rPr lang="en-IE" sz="1200">
                <a:latin typeface="Courier New" pitchFamily="49" charset="0"/>
              </a:rPr>
              <a:t>      PlayerPiece *shape = new PlayerPiece();</a:t>
            </a:r>
          </a:p>
          <a:p>
            <a:pPr>
              <a:lnSpc>
                <a:spcPct val="90000"/>
              </a:lnSpc>
              <a:spcBef>
                <a:spcPts val="600"/>
              </a:spcBef>
            </a:pPr>
            <a:r>
              <a:rPr lang="en-IE" sz="1200">
                <a:latin typeface="Courier New" pitchFamily="49" charset="0"/>
              </a:rPr>
              <a:t>      shape-&gt;displayShape();</a:t>
            </a:r>
          </a:p>
          <a:p>
            <a:pPr>
              <a:lnSpc>
                <a:spcPct val="90000"/>
              </a:lnSpc>
              <a:spcBef>
                <a:spcPts val="600"/>
              </a:spcBef>
            </a:pPr>
            <a:r>
              <a:rPr lang="en-IE" sz="1200">
                <a:latin typeface="Courier New" pitchFamily="49" charset="0"/>
              </a:rPr>
              <a:t>      shape-&gt;movePiece();</a:t>
            </a:r>
          </a:p>
          <a:p>
            <a:pPr>
              <a:lnSpc>
                <a:spcPct val="90000"/>
              </a:lnSpc>
              <a:spcBef>
                <a:spcPts val="600"/>
              </a:spcBef>
            </a:pPr>
            <a:r>
              <a:rPr lang="en-IE" sz="1200">
                <a:latin typeface="Courier New" pitchFamily="49" charset="0"/>
              </a:rPr>
              <a:t>      cout &lt;&lt; endl;</a:t>
            </a:r>
          </a:p>
          <a:p>
            <a:pPr>
              <a:lnSpc>
                <a:spcPct val="90000"/>
              </a:lnSpc>
              <a:spcBef>
                <a:spcPts val="600"/>
              </a:spcBef>
            </a:pPr>
            <a:r>
              <a:rPr lang="en-IE" sz="1200">
                <a:latin typeface="Courier New" pitchFamily="49" charset="0"/>
              </a:rPr>
              <a:t>      TilePiece *tile = new TilePiece();</a:t>
            </a:r>
          </a:p>
          <a:p>
            <a:pPr>
              <a:lnSpc>
                <a:spcPct val="90000"/>
              </a:lnSpc>
              <a:spcBef>
                <a:spcPts val="600"/>
              </a:spcBef>
            </a:pPr>
            <a:r>
              <a:rPr lang="en-IE" sz="1200">
                <a:latin typeface="Courier New" pitchFamily="49" charset="0"/>
              </a:rPr>
              <a:t>      tile-&gt;displayShape();</a:t>
            </a:r>
          </a:p>
          <a:p>
            <a:pPr>
              <a:lnSpc>
                <a:spcPct val="90000"/>
              </a:lnSpc>
              <a:spcBef>
                <a:spcPts val="600"/>
              </a:spcBef>
            </a:pPr>
            <a:r>
              <a:rPr lang="en-IE" sz="1200">
                <a:latin typeface="Courier New" pitchFamily="49" charset="0"/>
              </a:rPr>
              <a:t>      tile-&gt;getAdjacent();</a:t>
            </a:r>
          </a:p>
          <a:p>
            <a:pPr>
              <a:lnSpc>
                <a:spcPct val="90000"/>
              </a:lnSpc>
              <a:spcBef>
                <a:spcPts val="600"/>
              </a:spcBef>
            </a:pPr>
            <a:r>
              <a:rPr lang="en-IE" sz="1200">
                <a:latin typeface="Courier New" pitchFamily="49" charset="0"/>
              </a:rPr>
              <a:t>   }</a:t>
            </a:r>
          </a:p>
          <a:p>
            <a:pPr>
              <a:lnSpc>
                <a:spcPct val="90000"/>
              </a:lnSpc>
              <a:spcBef>
                <a:spcPts val="600"/>
              </a:spcBef>
            </a:pPr>
            <a:endParaRPr lang="en-IE" sz="1200">
              <a:latin typeface="Courier New" pitchFamily="49" charset="0"/>
            </a:endParaRPr>
          </a:p>
        </p:txBody>
      </p:sp>
      <p:sp>
        <p:nvSpPr>
          <p:cNvPr id="12292" name="Text Box 4"/>
          <p:cNvSpPr txBox="1">
            <a:spLocks noChangeArrowheads="1"/>
          </p:cNvSpPr>
          <p:nvPr/>
        </p:nvSpPr>
        <p:spPr bwMode="auto">
          <a:xfrm>
            <a:off x="3200400" y="4648200"/>
            <a:ext cx="3581400" cy="1177925"/>
          </a:xfrm>
          <a:prstGeom prst="rect">
            <a:avLst/>
          </a:prstGeom>
          <a:solidFill>
            <a:srgbClr val="FF9900"/>
          </a:solidFill>
          <a:ln w="936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700"/>
              </a:spcBef>
            </a:pPr>
            <a:r>
              <a:rPr lang="en-US" sz="1200" b="1"/>
              <a:t>OUTPUT:	</a:t>
            </a:r>
            <a:r>
              <a:rPr lang="en-IE" sz="1200">
                <a:latin typeface="Courier New" pitchFamily="49" charset="0"/>
              </a:rPr>
              <a:t>displaying shape</a:t>
            </a:r>
          </a:p>
          <a:p>
            <a:pPr>
              <a:lnSpc>
                <a:spcPct val="80000"/>
              </a:lnSpc>
              <a:spcBef>
                <a:spcPts val="700"/>
              </a:spcBef>
            </a:pPr>
            <a:r>
              <a:rPr lang="en-IE" sz="1200">
                <a:latin typeface="Courier New" pitchFamily="49" charset="0"/>
              </a:rPr>
              <a:t>           moving game piece</a:t>
            </a:r>
          </a:p>
          <a:p>
            <a:pPr>
              <a:lnSpc>
                <a:spcPct val="80000"/>
              </a:lnSpc>
              <a:spcBef>
                <a:spcPts val="700"/>
              </a:spcBef>
            </a:pPr>
            <a:endParaRPr lang="en-IE" sz="1200">
              <a:latin typeface="Courier New" pitchFamily="49" charset="0"/>
            </a:endParaRPr>
          </a:p>
          <a:p>
            <a:pPr>
              <a:lnSpc>
                <a:spcPct val="80000"/>
              </a:lnSpc>
              <a:spcBef>
                <a:spcPts val="700"/>
              </a:spcBef>
            </a:pPr>
            <a:r>
              <a:rPr lang="en-IE" sz="1200">
                <a:latin typeface="Courier New" pitchFamily="49" charset="0"/>
              </a:rPr>
              <a:t>           displaying shape</a:t>
            </a:r>
          </a:p>
          <a:p>
            <a:pPr>
              <a:lnSpc>
                <a:spcPct val="80000"/>
              </a:lnSpc>
              <a:spcBef>
                <a:spcPts val="700"/>
              </a:spcBef>
            </a:pPr>
            <a:r>
              <a:rPr lang="en-US" sz="1200">
                <a:latin typeface="Courier New" pitchFamily="49" charset="0"/>
              </a:rPr>
              <a:t>           </a:t>
            </a:r>
            <a:r>
              <a:rPr lang="en-IE" sz="1200">
                <a:latin typeface="Courier New" pitchFamily="49" charset="0"/>
              </a:rPr>
              <a:t>getting adjacent tiles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Inheritance</a:t>
            </a:r>
          </a:p>
        </p:txBody>
      </p:sp>
      <p:sp>
        <p:nvSpPr>
          <p:cNvPr id="13314" name="Rectangle 2"/>
          <p:cNvSpPr>
            <a:spLocks noGrp="1" noChangeArrowheads="1"/>
          </p:cNvSpPr>
          <p:nvPr>
            <p:ph type="body" idx="1"/>
          </p:nvPr>
        </p:nvSpPr>
        <p:spPr>
          <a:xfrm>
            <a:off x="1981200" y="1752600"/>
            <a:ext cx="6932613" cy="1981200"/>
          </a:xfrm>
          <a:ln/>
        </p:spPr>
        <p:txBody>
          <a:bodyPr/>
          <a:lstStyle/>
          <a:p>
            <a:pPr marL="339725" indent="-339725">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1800">
                <a:latin typeface="Times New Roman" pitchFamily="16" charset="0"/>
              </a:rPr>
              <a:t>Inheritance allows your classes to be accessed POLYMORPHICALLY</a:t>
            </a:r>
            <a:r>
              <a:rPr lang="en-US" sz="2000">
                <a:latin typeface="Times New Roman" pitchFamily="16" charset="0"/>
              </a:rPr>
              <a:t>.</a:t>
            </a:r>
          </a:p>
          <a:p>
            <a:pPr marL="339725" indent="-339725">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1800">
                <a:latin typeface="Times New Roman" pitchFamily="16" charset="0"/>
              </a:rPr>
              <a:t>From the previous example, the beautiful thing about polymorphism is that any subclass of </a:t>
            </a:r>
            <a:r>
              <a:rPr lang="en-US" sz="1200">
                <a:latin typeface="Courier New" pitchFamily="49" charset="0"/>
              </a:rPr>
              <a:t>GameShape</a:t>
            </a:r>
            <a:r>
              <a:rPr lang="en-US" sz="1800">
                <a:latin typeface="Times New Roman" pitchFamily="16" charset="0"/>
              </a:rPr>
              <a:t> can be treated as a </a:t>
            </a:r>
            <a:r>
              <a:rPr lang="en-US" sz="1200">
                <a:latin typeface="Courier New" pitchFamily="49" charset="0"/>
              </a:rPr>
              <a:t>GameShape</a:t>
            </a:r>
            <a:r>
              <a:rPr lang="en-US" sz="2000">
                <a:latin typeface="Times New Roman" pitchFamily="16" charset="0"/>
              </a:rPr>
              <a:t> </a:t>
            </a:r>
          </a:p>
        </p:txBody>
      </p:sp>
      <p:sp>
        <p:nvSpPr>
          <p:cNvPr id="13315" name="Text Box 3"/>
          <p:cNvSpPr txBox="1">
            <a:spLocks noChangeArrowheads="1"/>
          </p:cNvSpPr>
          <p:nvPr/>
        </p:nvSpPr>
        <p:spPr bwMode="auto">
          <a:xfrm>
            <a:off x="2590800" y="3124200"/>
            <a:ext cx="5181600" cy="2659063"/>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void main(){</a:t>
            </a:r>
          </a:p>
          <a:p>
            <a:pPr>
              <a:lnSpc>
                <a:spcPct val="90000"/>
              </a:lnSpc>
              <a:spcBef>
                <a:spcPts val="600"/>
              </a:spcBef>
            </a:pPr>
            <a:r>
              <a:rPr lang="en-IE" sz="1200">
                <a:latin typeface="Courier New" pitchFamily="49" charset="0"/>
              </a:rPr>
              <a:t>      PlayerPiece *player = new PlayerPiece();</a:t>
            </a:r>
          </a:p>
          <a:p>
            <a:pPr>
              <a:lnSpc>
                <a:spcPct val="90000"/>
              </a:lnSpc>
              <a:spcBef>
                <a:spcPts val="600"/>
              </a:spcBef>
            </a:pPr>
            <a:r>
              <a:rPr lang="en-IE" sz="1200">
                <a:latin typeface="Courier New" pitchFamily="49" charset="0"/>
              </a:rPr>
              <a:t>      TilePiece *tile = new TilePiece();</a:t>
            </a:r>
          </a:p>
          <a:p>
            <a:pPr>
              <a:lnSpc>
                <a:spcPct val="90000"/>
              </a:lnSpc>
              <a:spcBef>
                <a:spcPts val="600"/>
              </a:spcBef>
            </a:pPr>
            <a:r>
              <a:rPr lang="en-IE" sz="1200">
                <a:latin typeface="Courier New" pitchFamily="49" charset="0"/>
              </a:rPr>
              <a:t>      doShape(player);</a:t>
            </a:r>
          </a:p>
          <a:p>
            <a:pPr>
              <a:lnSpc>
                <a:spcPct val="90000"/>
              </a:lnSpc>
              <a:spcBef>
                <a:spcPts val="600"/>
              </a:spcBef>
            </a:pPr>
            <a:r>
              <a:rPr lang="en-IE" sz="1200">
                <a:latin typeface="Courier New" pitchFamily="49" charset="0"/>
              </a:rPr>
              <a:t>      doShape(tile);</a:t>
            </a:r>
          </a:p>
          <a:p>
            <a:pPr>
              <a:lnSpc>
                <a:spcPct val="90000"/>
              </a:lnSpc>
              <a:spcBef>
                <a:spcPts val="600"/>
              </a:spcBef>
            </a:pPr>
            <a:r>
              <a:rPr lang="en-IE" sz="1200">
                <a:latin typeface="Courier New" pitchFamily="49" charset="0"/>
              </a:rPr>
              <a:t>   }</a:t>
            </a:r>
          </a:p>
          <a:p>
            <a:pPr>
              <a:lnSpc>
                <a:spcPct val="90000"/>
              </a:lnSpc>
              <a:spcBef>
                <a:spcPts val="600"/>
              </a:spcBef>
            </a:pPr>
            <a:endParaRPr lang="en-IE" sz="1200">
              <a:latin typeface="Courier New" pitchFamily="49" charset="0"/>
            </a:endParaRPr>
          </a:p>
          <a:p>
            <a:pPr>
              <a:lnSpc>
                <a:spcPct val="90000"/>
              </a:lnSpc>
              <a:spcBef>
                <a:spcPts val="600"/>
              </a:spcBef>
            </a:pPr>
            <a:r>
              <a:rPr lang="en-IE" sz="1200">
                <a:latin typeface="Courier New" pitchFamily="49" charset="0"/>
              </a:rPr>
              <a:t>void doShape(GameShape shape){</a:t>
            </a:r>
          </a:p>
          <a:p>
            <a:pPr>
              <a:lnSpc>
                <a:spcPct val="90000"/>
              </a:lnSpc>
              <a:spcBef>
                <a:spcPts val="600"/>
              </a:spcBef>
            </a:pPr>
            <a:r>
              <a:rPr lang="en-IE" sz="1200">
                <a:latin typeface="Courier New" pitchFamily="49" charset="0"/>
              </a:rPr>
              <a:t>      shape.displayShape();</a:t>
            </a:r>
          </a:p>
          <a:p>
            <a:pPr>
              <a:lnSpc>
                <a:spcPct val="90000"/>
              </a:lnSpc>
              <a:spcBef>
                <a:spcPts val="600"/>
              </a:spcBef>
            </a:pPr>
            <a:r>
              <a:rPr lang="en-IE" sz="1200">
                <a:latin typeface="Courier New" pitchFamily="49" charset="0"/>
              </a:rPr>
              <a:t>   }</a:t>
            </a:r>
          </a:p>
          <a:p>
            <a:pPr>
              <a:lnSpc>
                <a:spcPct val="90000"/>
              </a:lnSpc>
              <a:spcBef>
                <a:spcPts val="600"/>
              </a:spcBef>
            </a:pPr>
            <a:endParaRPr lang="en-IE" sz="1200">
              <a:latin typeface="Courier New" pitchFamily="49" charset="0"/>
            </a:endParaRPr>
          </a:p>
        </p:txBody>
      </p:sp>
      <p:sp>
        <p:nvSpPr>
          <p:cNvPr id="13316" name="Text Box 4"/>
          <p:cNvSpPr txBox="1">
            <a:spLocks noChangeArrowheads="1"/>
          </p:cNvSpPr>
          <p:nvPr/>
        </p:nvSpPr>
        <p:spPr bwMode="auto">
          <a:xfrm>
            <a:off x="2895600" y="5867400"/>
            <a:ext cx="3048000" cy="474663"/>
          </a:xfrm>
          <a:prstGeom prst="rect">
            <a:avLst/>
          </a:prstGeom>
          <a:solidFill>
            <a:srgbClr val="FF9900"/>
          </a:solidFill>
          <a:ln w="936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700"/>
              </a:spcBef>
            </a:pPr>
            <a:r>
              <a:rPr lang="en-US" sz="1200" b="1"/>
              <a:t>OUTPUT:	</a:t>
            </a:r>
            <a:r>
              <a:rPr lang="en-IE" sz="1200">
                <a:latin typeface="Courier New" pitchFamily="49" charset="0"/>
              </a:rPr>
              <a:t>displaying shape</a:t>
            </a:r>
          </a:p>
          <a:p>
            <a:pPr>
              <a:lnSpc>
                <a:spcPct val="80000"/>
              </a:lnSpc>
              <a:spcBef>
                <a:spcPts val="700"/>
              </a:spcBef>
            </a:pPr>
            <a:r>
              <a:rPr lang="en-IE" sz="1200">
                <a:latin typeface="Courier New" pitchFamily="49" charset="0"/>
              </a:rPr>
              <a:t>           displaying shape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Inheritance</a:t>
            </a:r>
          </a:p>
        </p:txBody>
      </p:sp>
      <p:sp>
        <p:nvSpPr>
          <p:cNvPr id="14338" name="Text Box 2"/>
          <p:cNvSpPr txBox="1">
            <a:spLocks noChangeArrowheads="1"/>
          </p:cNvSpPr>
          <p:nvPr/>
        </p:nvSpPr>
        <p:spPr bwMode="auto">
          <a:xfrm>
            <a:off x="2057400" y="152400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2000" b="1">
                <a:solidFill>
                  <a:srgbClr val="A50021"/>
                </a:solidFill>
              </a:rPr>
              <a:t>IS-A</a:t>
            </a:r>
          </a:p>
        </p:txBody>
      </p:sp>
      <p:sp>
        <p:nvSpPr>
          <p:cNvPr id="14339" name="Rectangle 3"/>
          <p:cNvSpPr>
            <a:spLocks noGrp="1" noChangeArrowheads="1"/>
          </p:cNvSpPr>
          <p:nvPr>
            <p:ph type="body" idx="1"/>
          </p:nvPr>
        </p:nvSpPr>
        <p:spPr>
          <a:xfrm>
            <a:off x="2057400" y="1828800"/>
            <a:ext cx="6629400" cy="4114800"/>
          </a:xfrm>
          <a:ln/>
        </p:spPr>
        <p:txBody>
          <a:bodyPr/>
          <a:lstStyle/>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Is based on class inheritance or interface implementation.</a:t>
            </a: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In other words “this thing is a type of that thing”, ex. Car is a type of Vehicle. In OO we say, Car IS-A Vehicle.</a:t>
            </a:r>
          </a:p>
          <a:p>
            <a:pPr marL="341313" indent="-341313">
              <a:lnSpc>
                <a:spcPct val="9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“class Car : public Vehicle” means “Car IS-A Vehicle.”</a:t>
            </a: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“class Subaru : public Car” means “Subaru IS-A Car”.</a:t>
            </a: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Subaru does not directly extend Vehicle, but “Subaru IS-A Vehicle” </a:t>
            </a:r>
          </a:p>
        </p:txBody>
      </p:sp>
      <p:sp>
        <p:nvSpPr>
          <p:cNvPr id="14340" name="Text Box 4"/>
          <p:cNvSpPr txBox="1">
            <a:spLocks noChangeArrowheads="1"/>
          </p:cNvSpPr>
          <p:nvPr/>
        </p:nvSpPr>
        <p:spPr bwMode="auto">
          <a:xfrm>
            <a:off x="2268538" y="4508500"/>
            <a:ext cx="3124200" cy="7493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Vehicle {…}</a:t>
            </a:r>
          </a:p>
          <a:p>
            <a:pPr>
              <a:lnSpc>
                <a:spcPct val="90000"/>
              </a:lnSpc>
              <a:spcBef>
                <a:spcPts val="600"/>
              </a:spcBef>
            </a:pPr>
            <a:r>
              <a:rPr lang="en-IE" sz="1200">
                <a:latin typeface="Courier New" pitchFamily="49" charset="0"/>
              </a:rPr>
              <a:t>class Car extends Vehicle {…}</a:t>
            </a:r>
          </a:p>
          <a:p>
            <a:pPr>
              <a:lnSpc>
                <a:spcPct val="90000"/>
              </a:lnSpc>
              <a:spcBef>
                <a:spcPts val="600"/>
              </a:spcBef>
            </a:pPr>
            <a:r>
              <a:rPr lang="en-IE" sz="1200">
                <a:latin typeface="Courier New" pitchFamily="49" charset="0"/>
              </a:rPr>
              <a:t>class Subaru extends Car {…}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Inheritance</a:t>
            </a:r>
          </a:p>
        </p:txBody>
      </p:sp>
      <p:sp>
        <p:nvSpPr>
          <p:cNvPr id="15362" name="Rectangle 2"/>
          <p:cNvSpPr>
            <a:spLocks noGrp="1" noChangeArrowheads="1"/>
          </p:cNvSpPr>
          <p:nvPr>
            <p:ph type="body" idx="1"/>
          </p:nvPr>
        </p:nvSpPr>
        <p:spPr>
          <a:xfrm>
            <a:off x="2057400" y="1828800"/>
            <a:ext cx="6629400" cy="493395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Is based on usage, rather than inheritance.</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In other words, class A HAS-A B if code in class A has a reference to an instance of class B. </a:t>
            </a: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a:p>
            <a:pPr marL="341313" indent="-341313">
              <a:buFont typeface="Tahoma" pitchFamily="32"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a:p>
            <a:pPr marL="341313" indent="-341313">
              <a:buFont typeface="Tahoma" pitchFamily="32"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a:p>
            <a:pPr marL="341313" indent="-341313">
              <a:buFont typeface="Tahoma" pitchFamily="32"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latin typeface="Times New Roman" pitchFamily="16" charset="0"/>
              </a:rPr>
              <a:t>A Horse IS-A Animal. A Horse HAS-A Halter.</a:t>
            </a:r>
          </a:p>
        </p:txBody>
      </p:sp>
      <p:sp>
        <p:nvSpPr>
          <p:cNvPr id="15363" name="Text Box 3"/>
          <p:cNvSpPr txBox="1">
            <a:spLocks noChangeArrowheads="1"/>
          </p:cNvSpPr>
          <p:nvPr/>
        </p:nvSpPr>
        <p:spPr bwMode="auto">
          <a:xfrm>
            <a:off x="2476500" y="2879725"/>
            <a:ext cx="4724400" cy="33655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a:t>
            </a:r>
          </a:p>
          <a:p>
            <a:pPr>
              <a:lnSpc>
                <a:spcPct val="90000"/>
              </a:lnSpc>
              <a:spcBef>
                <a:spcPts val="600"/>
              </a:spcBef>
            </a:pPr>
            <a:r>
              <a:rPr lang="en-IE" sz="1200">
                <a:latin typeface="Courier New" pitchFamily="49" charset="0"/>
              </a:rPr>
              <a:t>class Horse : public Animal{</a:t>
            </a:r>
          </a:p>
          <a:p>
            <a:pPr>
              <a:lnSpc>
                <a:spcPct val="90000"/>
              </a:lnSpc>
              <a:spcBef>
                <a:spcPts val="600"/>
              </a:spcBef>
            </a:pPr>
            <a:r>
              <a:rPr lang="en-IE" sz="1200">
                <a:latin typeface="Courier New" pitchFamily="49" charset="0"/>
              </a:rPr>
              <a:t>   Private:</a:t>
            </a:r>
          </a:p>
          <a:p>
            <a:pPr>
              <a:lnSpc>
                <a:spcPct val="90000"/>
              </a:lnSpc>
              <a:spcBef>
                <a:spcPts val="600"/>
              </a:spcBef>
            </a:pPr>
            <a:r>
              <a:rPr lang="en-IE" sz="1200">
                <a:latin typeface="Courier New" pitchFamily="49" charset="0"/>
              </a:rPr>
              <a:t>	Halter* myHalter;</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DoTie() {</a:t>
            </a:r>
          </a:p>
          <a:p>
            <a:pPr>
              <a:lnSpc>
                <a:spcPct val="90000"/>
              </a:lnSpc>
              <a:spcBef>
                <a:spcPts val="600"/>
              </a:spcBef>
            </a:pPr>
            <a:r>
              <a:rPr lang="en-IE" sz="1200">
                <a:latin typeface="Courier New" pitchFamily="49" charset="0"/>
              </a:rPr>
              <a:t>		myHalter-&gt;tie();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a:p>
            <a:pPr>
              <a:lnSpc>
                <a:spcPct val="90000"/>
              </a:lnSpc>
              <a:spcBef>
                <a:spcPts val="600"/>
              </a:spcBef>
            </a:pPr>
            <a:endParaRPr lang="en-IE" sz="1200">
              <a:latin typeface="Courier New" pitchFamily="49" charset="0"/>
            </a:endParaRPr>
          </a:p>
          <a:p>
            <a:pPr>
              <a:lnSpc>
                <a:spcPct val="90000"/>
              </a:lnSpc>
              <a:spcBef>
                <a:spcPts val="600"/>
              </a:spcBef>
            </a:pPr>
            <a:r>
              <a:rPr lang="en-IE" sz="1200">
                <a:latin typeface="Courier New" pitchFamily="49" charset="0"/>
              </a:rPr>
              <a:t>class Halter{</a:t>
            </a:r>
          </a:p>
          <a:p>
            <a:pPr>
              <a:lnSpc>
                <a:spcPct val="90000"/>
              </a:lnSpc>
              <a:spcBef>
                <a:spcPts val="600"/>
              </a:spcBef>
            </a:pPr>
            <a:r>
              <a:rPr lang="en-IE" sz="1200">
                <a:latin typeface="Courier New" pitchFamily="49" charset="0"/>
              </a:rPr>
              <a:t>   </a:t>
            </a:r>
            <a:r>
              <a:rPr lang="en-IE" sz="1100">
                <a:latin typeface="Courier New" pitchFamily="49" charset="0"/>
              </a:rPr>
              <a:t>Public:</a:t>
            </a:r>
          </a:p>
          <a:p>
            <a:pPr>
              <a:lnSpc>
                <a:spcPct val="90000"/>
              </a:lnSpc>
              <a:spcBef>
                <a:spcPts val="600"/>
              </a:spcBef>
            </a:pPr>
            <a:r>
              <a:rPr lang="en-IE" sz="1100">
                <a:latin typeface="Courier New" pitchFamily="49" charset="0"/>
              </a:rPr>
              <a:t>	void tie(){…}</a:t>
            </a:r>
          </a:p>
          <a:p>
            <a:pPr>
              <a:lnSpc>
                <a:spcPct val="90000"/>
              </a:lnSpc>
              <a:spcBef>
                <a:spcPts val="600"/>
              </a:spcBef>
            </a:pPr>
            <a:r>
              <a:rPr lang="en-IE" sz="1200">
                <a:latin typeface="Courier New" pitchFamily="49" charset="0"/>
              </a:rPr>
              <a:t>};</a:t>
            </a:r>
          </a:p>
        </p:txBody>
      </p:sp>
      <p:sp>
        <p:nvSpPr>
          <p:cNvPr id="15364" name="Text Box 4"/>
          <p:cNvSpPr txBox="1">
            <a:spLocks noChangeArrowheads="1"/>
          </p:cNvSpPr>
          <p:nvPr/>
        </p:nvSpPr>
        <p:spPr bwMode="auto">
          <a:xfrm>
            <a:off x="2057400" y="152400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2000" b="1">
                <a:solidFill>
                  <a:srgbClr val="A50021"/>
                </a:solidFill>
              </a:rPr>
              <a:t>HAS-A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Polymorphism</a:t>
            </a:r>
          </a:p>
        </p:txBody>
      </p:sp>
      <p:sp>
        <p:nvSpPr>
          <p:cNvPr id="16386" name="Rectangle 2"/>
          <p:cNvSpPr>
            <a:spLocks noGrp="1" noChangeArrowheads="1"/>
          </p:cNvSpPr>
          <p:nvPr>
            <p:ph type="body" idx="1"/>
          </p:nvPr>
        </p:nvSpPr>
        <p:spPr>
          <a:xfrm>
            <a:off x="1981200" y="1981200"/>
            <a:ext cx="6932613"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Polymorphism</a:t>
            </a: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2000">
              <a:latin typeface="Times New Roman" pitchFamily="16" charset="0"/>
            </a:endParaRPr>
          </a:p>
        </p:txBody>
      </p:sp>
      <p:sp>
        <p:nvSpPr>
          <p:cNvPr id="16387" name="Text Box 3"/>
          <p:cNvSpPr txBox="1">
            <a:spLocks noChangeArrowheads="1"/>
          </p:cNvSpPr>
          <p:nvPr/>
        </p:nvSpPr>
        <p:spPr bwMode="auto">
          <a:xfrm>
            <a:off x="2195513" y="2997200"/>
            <a:ext cx="6480175" cy="1373188"/>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b="1">
                <a:solidFill>
                  <a:srgbClr val="A50021"/>
                </a:solidFill>
              </a:rPr>
              <a:t>5.2</a:t>
            </a:r>
            <a:r>
              <a:rPr lang="en-IE" sz="2000"/>
              <a:t> Given a scenario, develop code that demonstrates the use</a:t>
            </a:r>
          </a:p>
          <a:p>
            <a:pPr>
              <a:lnSpc>
                <a:spcPct val="80000"/>
              </a:lnSpc>
              <a:spcBef>
                <a:spcPts val="800"/>
              </a:spcBef>
            </a:pPr>
            <a:r>
              <a:rPr lang="en-IE" sz="2000"/>
              <a:t>   of polymorphism. Further, determine when casting will be</a:t>
            </a:r>
          </a:p>
          <a:p>
            <a:pPr>
              <a:lnSpc>
                <a:spcPct val="80000"/>
              </a:lnSpc>
              <a:spcBef>
                <a:spcPts val="800"/>
              </a:spcBef>
            </a:pPr>
            <a:r>
              <a:rPr lang="en-IE" sz="2000"/>
              <a:t>   necessary and recognize compiler vs. runtime errors related</a:t>
            </a:r>
          </a:p>
          <a:p>
            <a:pPr>
              <a:lnSpc>
                <a:spcPct val="80000"/>
              </a:lnSpc>
              <a:spcBef>
                <a:spcPts val="800"/>
              </a:spcBef>
            </a:pPr>
            <a:r>
              <a:rPr lang="en-IE" sz="2000"/>
              <a:t>   to object reference casting.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Polymorphism</a:t>
            </a:r>
          </a:p>
        </p:txBody>
      </p:sp>
      <p:sp>
        <p:nvSpPr>
          <p:cNvPr id="17410" name="Rectangle 2"/>
          <p:cNvSpPr>
            <a:spLocks noGrp="1" noChangeArrowheads="1"/>
          </p:cNvSpPr>
          <p:nvPr>
            <p:ph type="body" idx="1"/>
          </p:nvPr>
        </p:nvSpPr>
        <p:spPr>
          <a:xfrm>
            <a:off x="2057400" y="1524000"/>
            <a:ext cx="6629400" cy="5040313"/>
          </a:xfrm>
          <a:ln/>
        </p:spPr>
        <p:txBody>
          <a:bodyPr/>
          <a:lstStyle/>
          <a:p>
            <a:pPr marL="341313" indent="-34131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700">
                <a:latin typeface="Times New Roman" pitchFamily="16" charset="0"/>
              </a:rPr>
              <a:t>Any object that can pass more than one IS-A test can be considered polymorphic</a:t>
            </a: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a:p>
            <a:pPr marL="341313" indent="-34131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700">
                <a:latin typeface="Times New Roman" pitchFamily="16" charset="0"/>
              </a:rPr>
              <a:t>“PlayerPiece IS-A GameShape”, “PlayerPiece IS-A Animatable”, “PlayerPiece IS-A Object”</a:t>
            </a: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700">
              <a:latin typeface="Times New Roman" pitchFamily="16" charset="0"/>
            </a:endParaRPr>
          </a:p>
        </p:txBody>
      </p:sp>
      <p:sp>
        <p:nvSpPr>
          <p:cNvPr id="17411" name="Text Box 3"/>
          <p:cNvSpPr txBox="1">
            <a:spLocks noChangeArrowheads="1"/>
          </p:cNvSpPr>
          <p:nvPr/>
        </p:nvSpPr>
        <p:spPr bwMode="auto">
          <a:xfrm>
            <a:off x="2555875" y="2060575"/>
            <a:ext cx="5562600" cy="3565525"/>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100">
                <a:latin typeface="Courier New" pitchFamily="49" charset="0"/>
              </a:rPr>
              <a:t>class Animatable {</a:t>
            </a:r>
          </a:p>
          <a:p>
            <a:pPr>
              <a:lnSpc>
                <a:spcPct val="90000"/>
              </a:lnSpc>
              <a:spcBef>
                <a:spcPts val="600"/>
              </a:spcBef>
            </a:pPr>
            <a:r>
              <a:rPr lang="en-IE" sz="1100">
                <a:latin typeface="Courier New" pitchFamily="49" charset="0"/>
              </a:rPr>
              <a:t>   public: void animate(); </a:t>
            </a:r>
          </a:p>
          <a:p>
            <a:pPr>
              <a:lnSpc>
                <a:spcPct val="90000"/>
              </a:lnSpc>
              <a:spcBef>
                <a:spcPts val="600"/>
              </a:spcBef>
            </a:pPr>
            <a:r>
              <a:rPr lang="en-IE" sz="1100">
                <a:latin typeface="Courier New" pitchFamily="49" charset="0"/>
              </a:rPr>
              <a:t>};</a:t>
            </a:r>
          </a:p>
          <a:p>
            <a:pPr>
              <a:lnSpc>
                <a:spcPct val="90000"/>
              </a:lnSpc>
              <a:spcBef>
                <a:spcPts val="600"/>
              </a:spcBef>
            </a:pPr>
            <a:r>
              <a:rPr lang="en-IE" sz="1100">
                <a:latin typeface="Courier New" pitchFamily="49" charset="0"/>
              </a:rPr>
              <a:t>class GameShape : public Animatable{</a:t>
            </a:r>
          </a:p>
          <a:p>
            <a:pPr>
              <a:lnSpc>
                <a:spcPct val="90000"/>
              </a:lnSpc>
              <a:spcBef>
                <a:spcPts val="600"/>
              </a:spcBef>
            </a:pPr>
            <a:r>
              <a:rPr lang="en-IE" sz="1100">
                <a:latin typeface="Courier New" pitchFamily="49" charset="0"/>
              </a:rPr>
              <a:t>   public: void displayShape(){</a:t>
            </a:r>
          </a:p>
          <a:p>
            <a:pPr>
              <a:lnSpc>
                <a:spcPct val="90000"/>
              </a:lnSpc>
              <a:spcBef>
                <a:spcPts val="600"/>
              </a:spcBef>
            </a:pPr>
            <a:r>
              <a:rPr lang="en-IE" sz="1100">
                <a:latin typeface="Courier New" pitchFamily="49" charset="0"/>
              </a:rPr>
              <a:t>      cout&lt;&lt;“displaying shape”;</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a:t>
            </a:r>
          </a:p>
          <a:p>
            <a:pPr>
              <a:lnSpc>
                <a:spcPct val="90000"/>
              </a:lnSpc>
              <a:spcBef>
                <a:spcPts val="600"/>
              </a:spcBef>
            </a:pPr>
            <a:r>
              <a:rPr lang="en-IE" sz="1100">
                <a:latin typeface="Courier New" pitchFamily="49" charset="0"/>
              </a:rPr>
              <a:t>class PlayerPiece : public GameShape{</a:t>
            </a:r>
          </a:p>
          <a:p>
            <a:pPr>
              <a:lnSpc>
                <a:spcPct val="90000"/>
              </a:lnSpc>
              <a:spcBef>
                <a:spcPts val="600"/>
              </a:spcBef>
            </a:pPr>
            <a:r>
              <a:rPr lang="en-IE" sz="1100">
                <a:latin typeface="Courier New" pitchFamily="49" charset="0"/>
              </a:rPr>
              <a:t>   public: void movePiece(){</a:t>
            </a:r>
            <a:br>
              <a:rPr lang="en-IE" sz="1100">
                <a:latin typeface="Courier New" pitchFamily="49" charset="0"/>
              </a:rPr>
            </a:br>
            <a:r>
              <a:rPr lang="en-IE" sz="1100">
                <a:latin typeface="Courier New" pitchFamily="49" charset="0"/>
              </a:rPr>
              <a:t>      cout&lt;&lt;“moving game piece”;</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   void animate() {</a:t>
            </a:r>
          </a:p>
          <a:p>
            <a:pPr>
              <a:lnSpc>
                <a:spcPct val="90000"/>
              </a:lnSpc>
              <a:spcBef>
                <a:spcPts val="600"/>
              </a:spcBef>
            </a:pPr>
            <a:r>
              <a:rPr lang="en-IE" sz="1100">
                <a:latin typeface="Courier New" pitchFamily="49" charset="0"/>
              </a:rPr>
              <a:t>      cout&lt;&lt;“animating …”;</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Polymorphism</a:t>
            </a:r>
          </a:p>
        </p:txBody>
      </p:sp>
      <p:sp>
        <p:nvSpPr>
          <p:cNvPr id="18434" name="Rectangle 2"/>
          <p:cNvSpPr>
            <a:spLocks noGrp="1" noChangeArrowheads="1"/>
          </p:cNvSpPr>
          <p:nvPr>
            <p:ph type="body" idx="1"/>
          </p:nvPr>
        </p:nvSpPr>
        <p:spPr>
          <a:xfrm>
            <a:off x="2057400" y="1828800"/>
            <a:ext cx="6629400" cy="4114800"/>
          </a:xfrm>
          <a:ln/>
        </p:spPr>
        <p:txBody>
          <a:bodyPr/>
          <a:lstStyle/>
          <a:p>
            <a:pPr marL="341313" indent="-34131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latin typeface="Times New Roman" pitchFamily="16" charset="0"/>
              </a:rPr>
              <a:t>Reference Variable</a:t>
            </a:r>
          </a:p>
          <a:p>
            <a:pPr marL="741363" lvl="1" indent="-28416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latin typeface="Times New Roman" pitchFamily="16" charset="0"/>
              </a:rPr>
              <a:t>The only way to access an object is through a reference variable</a:t>
            </a:r>
          </a:p>
          <a:p>
            <a:pPr marL="741363" lvl="1" indent="-28416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latin typeface="Times New Roman" pitchFamily="16" charset="0"/>
              </a:rPr>
              <a:t>A reference variable can be of only one type and once declared that type cannot change</a:t>
            </a:r>
          </a:p>
          <a:p>
            <a:pPr lvl="2">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latin typeface="Times New Roman" pitchFamily="16" charset="0"/>
              </a:rPr>
              <a:t>However the object it references can change</a:t>
            </a:r>
          </a:p>
          <a:p>
            <a:pPr marL="741363" lvl="1" indent="-28416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latin typeface="Times New Roman" pitchFamily="16" charset="0"/>
              </a:rPr>
              <a:t>A reference variables type determines the methods that can be invoked on the object the variable is referencing</a:t>
            </a:r>
          </a:p>
          <a:p>
            <a:pPr marL="741363" lvl="1" indent="-28416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latin typeface="Times New Roman" pitchFamily="16" charset="0"/>
              </a:rPr>
              <a:t>A reference variable can be declared as a class type or as an interface type.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Polymorphism</a:t>
            </a:r>
          </a:p>
        </p:txBody>
      </p:sp>
      <p:sp>
        <p:nvSpPr>
          <p:cNvPr id="19458" name="Rectangle 2"/>
          <p:cNvSpPr>
            <a:spLocks noGrp="1" noChangeArrowheads="1"/>
          </p:cNvSpPr>
          <p:nvPr>
            <p:ph type="body" idx="1"/>
          </p:nvPr>
        </p:nvSpPr>
        <p:spPr>
          <a:xfrm>
            <a:off x="2057400" y="1828800"/>
            <a:ext cx="6629400" cy="4114800"/>
          </a:xfrm>
          <a:ln/>
        </p:spPr>
        <p:txBody>
          <a:bodyPr/>
          <a:lstStyle/>
          <a:p>
            <a:pPr marL="341313" indent="-34131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latin typeface="Times New Roman" pitchFamily="16" charset="0"/>
              </a:rPr>
              <a:t>In this example</a:t>
            </a:r>
          </a:p>
          <a:p>
            <a:pPr marL="741363" lvl="1" indent="-28416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latin typeface="Times New Roman" pitchFamily="16" charset="0"/>
              </a:rPr>
              <a:t>There is 1 object (instance of PlayerPiece())</a:t>
            </a:r>
          </a:p>
          <a:p>
            <a:pPr marL="741363" lvl="1" indent="-28416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latin typeface="Times New Roman" pitchFamily="16" charset="0"/>
              </a:rPr>
              <a:t>There are 4 references</a:t>
            </a: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a:latin typeface="Times New Roman" pitchFamily="16" charset="0"/>
            </a:endParaRPr>
          </a:p>
          <a:p>
            <a:pPr marL="341313" indent="-341313">
              <a:lnSpc>
                <a:spcPct val="8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a:latin typeface="Times New Roman" pitchFamily="16" charset="0"/>
            </a:endParaRPr>
          </a:p>
          <a:p>
            <a:pPr marL="341313" indent="-341313">
              <a:lnSpc>
                <a:spcPct val="8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latin typeface="Times New Roman" pitchFamily="16" charset="0"/>
              </a:rPr>
              <a:t>In this example, PlayerPiece can be treated polymorphically as one of four things at a given time, depending on the type of the reference variable</a:t>
            </a:r>
          </a:p>
        </p:txBody>
      </p:sp>
      <p:sp>
        <p:nvSpPr>
          <p:cNvPr id="19459" name="Text Box 3"/>
          <p:cNvSpPr txBox="1">
            <a:spLocks noChangeArrowheads="1"/>
          </p:cNvSpPr>
          <p:nvPr/>
        </p:nvSpPr>
        <p:spPr bwMode="auto">
          <a:xfrm>
            <a:off x="3048000" y="3048000"/>
            <a:ext cx="3886200" cy="73818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PlayerPiece3*player = new PlayerPiece();</a:t>
            </a:r>
          </a:p>
          <a:p>
            <a:pPr>
              <a:lnSpc>
                <a:spcPct val="90000"/>
              </a:lnSpc>
              <a:spcBef>
                <a:spcPts val="600"/>
              </a:spcBef>
            </a:pPr>
            <a:r>
              <a:rPr lang="en-IE" sz="1200">
                <a:latin typeface="Courier New" pitchFamily="49" charset="0"/>
              </a:rPr>
              <a:t>GameShape *shape = player;</a:t>
            </a:r>
          </a:p>
          <a:p>
            <a:pPr>
              <a:lnSpc>
                <a:spcPct val="90000"/>
              </a:lnSpc>
              <a:spcBef>
                <a:spcPts val="600"/>
              </a:spcBef>
            </a:pPr>
            <a:r>
              <a:rPr lang="en-IE" sz="1200">
                <a:latin typeface="Courier New" pitchFamily="49" charset="0"/>
              </a:rPr>
              <a:t>Animatable *mover = player;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Polymorphism</a:t>
            </a:r>
          </a:p>
        </p:txBody>
      </p:sp>
      <p:sp>
        <p:nvSpPr>
          <p:cNvPr id="20482" name="Rectangle 2"/>
          <p:cNvSpPr>
            <a:spLocks noGrp="1" noChangeArrowheads="1"/>
          </p:cNvSpPr>
          <p:nvPr>
            <p:ph type="body" idx="1"/>
          </p:nvPr>
        </p:nvSpPr>
        <p:spPr>
          <a:xfrm>
            <a:off x="1981200" y="15240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latin typeface="Times New Roman" pitchFamily="16" charset="0"/>
              </a:rPr>
              <a:t>The reference variable’s type (not the object’s type), determines which methods can be called!</a:t>
            </a: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p:txBody>
      </p:sp>
      <p:sp>
        <p:nvSpPr>
          <p:cNvPr id="20483" name="Text Box 3"/>
          <p:cNvSpPr txBox="1">
            <a:spLocks noChangeArrowheads="1"/>
          </p:cNvSpPr>
          <p:nvPr/>
        </p:nvSpPr>
        <p:spPr bwMode="auto">
          <a:xfrm>
            <a:off x="2057400" y="2362200"/>
            <a:ext cx="6096000" cy="241935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player-&gt;movePiece(); </a:t>
            </a:r>
            <a:r>
              <a:rPr lang="en-IE" sz="1200">
                <a:solidFill>
                  <a:srgbClr val="008000"/>
                </a:solidFill>
                <a:latin typeface="Courier New" pitchFamily="49" charset="0"/>
              </a:rPr>
              <a:t>// PlayerPiece method</a:t>
            </a:r>
            <a:r>
              <a:rPr lang="en-IE" sz="1200">
                <a:latin typeface="Courier New" pitchFamily="49" charset="0"/>
              </a:rPr>
              <a:t> </a:t>
            </a:r>
          </a:p>
          <a:p>
            <a:pPr>
              <a:lnSpc>
                <a:spcPct val="90000"/>
              </a:lnSpc>
              <a:spcBef>
                <a:spcPts val="600"/>
              </a:spcBef>
            </a:pPr>
            <a:r>
              <a:rPr lang="en-IE" sz="1200">
                <a:latin typeface="Courier New" pitchFamily="49" charset="0"/>
              </a:rPr>
              <a:t>player-&gt;displayShape(); </a:t>
            </a:r>
            <a:r>
              <a:rPr lang="en-IE" sz="1200">
                <a:solidFill>
                  <a:srgbClr val="008000"/>
                </a:solidFill>
                <a:latin typeface="Courier New" pitchFamily="49" charset="0"/>
              </a:rPr>
              <a:t>// PlayerPiece method</a:t>
            </a:r>
            <a:r>
              <a:rPr lang="en-IE" sz="1200">
                <a:latin typeface="Courier New" pitchFamily="49" charset="0"/>
              </a:rPr>
              <a:t> </a:t>
            </a:r>
          </a:p>
          <a:p>
            <a:pPr>
              <a:lnSpc>
                <a:spcPct val="90000"/>
              </a:lnSpc>
              <a:spcBef>
                <a:spcPts val="600"/>
              </a:spcBef>
            </a:pPr>
            <a:r>
              <a:rPr lang="en-IE" sz="1200">
                <a:latin typeface="Courier New" pitchFamily="49" charset="0"/>
              </a:rPr>
              <a:t>player-&gt;animate(); </a:t>
            </a:r>
            <a:r>
              <a:rPr lang="en-IE" sz="1200">
                <a:solidFill>
                  <a:srgbClr val="008000"/>
                </a:solidFill>
                <a:latin typeface="Courier New" pitchFamily="49" charset="0"/>
              </a:rPr>
              <a:t>// PlayerPiece method</a:t>
            </a:r>
            <a:r>
              <a:rPr lang="en-IE" sz="1200">
                <a:latin typeface="Courier New" pitchFamily="49" charset="0"/>
              </a:rPr>
              <a:t> </a:t>
            </a:r>
          </a:p>
          <a:p>
            <a:pPr>
              <a:lnSpc>
                <a:spcPct val="90000"/>
              </a:lnSpc>
              <a:spcBef>
                <a:spcPts val="600"/>
              </a:spcBef>
            </a:pPr>
            <a:r>
              <a:rPr lang="en-IE" sz="1200">
                <a:latin typeface="Courier New" pitchFamily="49" charset="0"/>
              </a:rPr>
              <a:t>player-&gt;equals(); </a:t>
            </a:r>
            <a:r>
              <a:rPr lang="en-IE" sz="1200">
                <a:solidFill>
                  <a:srgbClr val="008000"/>
                </a:solidFill>
                <a:latin typeface="Courier New" pitchFamily="49" charset="0"/>
              </a:rPr>
              <a:t>// Object method</a:t>
            </a:r>
          </a:p>
          <a:p>
            <a:pPr>
              <a:lnSpc>
                <a:spcPct val="90000"/>
              </a:lnSpc>
              <a:spcBef>
                <a:spcPts val="600"/>
              </a:spcBef>
            </a:pPr>
            <a:endParaRPr lang="en-IE" sz="1200">
              <a:latin typeface="Courier New" pitchFamily="49" charset="0"/>
            </a:endParaRPr>
          </a:p>
          <a:p>
            <a:pPr>
              <a:lnSpc>
                <a:spcPct val="90000"/>
              </a:lnSpc>
              <a:spcBef>
                <a:spcPts val="600"/>
              </a:spcBef>
            </a:pPr>
            <a:r>
              <a:rPr lang="en-IE" sz="1200">
                <a:latin typeface="Courier New" pitchFamily="49" charset="0"/>
              </a:rPr>
              <a:t>shape-&gt;displayShape(); </a:t>
            </a:r>
            <a:r>
              <a:rPr lang="en-IE" sz="1200">
                <a:solidFill>
                  <a:srgbClr val="008000"/>
                </a:solidFill>
                <a:latin typeface="Courier New" pitchFamily="49" charset="0"/>
              </a:rPr>
              <a:t>// GameShape method</a:t>
            </a:r>
          </a:p>
          <a:p>
            <a:pPr>
              <a:lnSpc>
                <a:spcPct val="90000"/>
              </a:lnSpc>
              <a:spcBef>
                <a:spcPts val="600"/>
              </a:spcBef>
            </a:pPr>
            <a:endParaRPr lang="en-IE" sz="1200">
              <a:latin typeface="Courier New" pitchFamily="49" charset="0"/>
            </a:endParaRPr>
          </a:p>
          <a:p>
            <a:pPr>
              <a:lnSpc>
                <a:spcPct val="90000"/>
              </a:lnSpc>
              <a:spcBef>
                <a:spcPts val="600"/>
              </a:spcBef>
            </a:pPr>
            <a:r>
              <a:rPr lang="en-IE" sz="1200">
                <a:latin typeface="Courier New" pitchFamily="49" charset="0"/>
              </a:rPr>
              <a:t>mover-&gt;animate(); </a:t>
            </a:r>
            <a:r>
              <a:rPr lang="en-IE" sz="1200">
                <a:solidFill>
                  <a:srgbClr val="008000"/>
                </a:solidFill>
                <a:latin typeface="Courier New" pitchFamily="49" charset="0"/>
              </a:rPr>
              <a:t>// Animated method, </a:t>
            </a:r>
          </a:p>
          <a:p>
            <a:pPr>
              <a:lnSpc>
                <a:spcPct val="90000"/>
              </a:lnSpc>
              <a:spcBef>
                <a:spcPts val="600"/>
              </a:spcBef>
            </a:pPr>
            <a:r>
              <a:rPr lang="en-IE" sz="1200">
                <a:solidFill>
                  <a:srgbClr val="008000"/>
                </a:solidFill>
                <a:latin typeface="Courier New" pitchFamily="49" charset="0"/>
              </a:rPr>
              <a:t>                 // animate() method from PlayerPiece is invoked </a:t>
            </a:r>
          </a:p>
          <a:p>
            <a:pPr>
              <a:lnSpc>
                <a:spcPct val="90000"/>
              </a:lnSpc>
              <a:spcBef>
                <a:spcPts val="600"/>
              </a:spcBef>
            </a:pPr>
            <a:r>
              <a:rPr lang="en-IE" sz="1200">
                <a:solidFill>
                  <a:srgbClr val="008000"/>
                </a:solidFill>
                <a:latin typeface="Courier New" pitchFamily="49" charset="0"/>
              </a:rPr>
              <a:t>                 // because it is overriden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Polymorphism</a:t>
            </a:r>
          </a:p>
        </p:txBody>
      </p:sp>
      <p:sp>
        <p:nvSpPr>
          <p:cNvPr id="21506" name="Rectangle 2"/>
          <p:cNvSpPr>
            <a:spLocks noGrp="1" noChangeArrowheads="1"/>
          </p:cNvSpPr>
          <p:nvPr>
            <p:ph type="body" idx="1"/>
          </p:nvPr>
        </p:nvSpPr>
        <p:spPr>
          <a:xfrm>
            <a:off x="1981200" y="15240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Polymorphic method invocations apply only to overridden instance methods.</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A reference variable is always of a single, unchangeable type, but it can refer to a subtype object</a:t>
            </a: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p:txBody>
      </p:sp>
      <p:sp>
        <p:nvSpPr>
          <p:cNvPr id="21507" name="Text Box 3"/>
          <p:cNvSpPr txBox="1">
            <a:spLocks noChangeArrowheads="1"/>
          </p:cNvSpPr>
          <p:nvPr/>
        </p:nvSpPr>
        <p:spPr bwMode="auto">
          <a:xfrm>
            <a:off x="2362200" y="2895600"/>
            <a:ext cx="5638800" cy="2898775"/>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GameShape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displayShape(){</a:t>
            </a:r>
          </a:p>
          <a:p>
            <a:pPr>
              <a:lnSpc>
                <a:spcPct val="90000"/>
              </a:lnSpc>
              <a:spcBef>
                <a:spcPts val="600"/>
              </a:spcBef>
            </a:pPr>
            <a:r>
              <a:rPr lang="en-IE" sz="1200">
                <a:latin typeface="Courier New" pitchFamily="49" charset="0"/>
              </a:rPr>
              <a:t>      		cout&lt;&lt;“GameShape displaying shape”;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PlayerPiece : public GameShape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displayShape() {</a:t>
            </a:r>
          </a:p>
          <a:p>
            <a:pPr>
              <a:lnSpc>
                <a:spcPct val="90000"/>
              </a:lnSpc>
              <a:spcBef>
                <a:spcPts val="600"/>
              </a:spcBef>
            </a:pPr>
            <a:r>
              <a:rPr lang="en-IE" sz="1200">
                <a:latin typeface="Courier New" pitchFamily="49" charset="0"/>
              </a:rPr>
              <a:t>      		cout&lt;&lt;“PlayerPiece displaying shape”;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
        <p:nvSpPr>
          <p:cNvPr id="21508" name="Text Box 4"/>
          <p:cNvSpPr txBox="1">
            <a:spLocks noChangeArrowheads="1"/>
          </p:cNvSpPr>
          <p:nvPr/>
        </p:nvSpPr>
        <p:spPr bwMode="auto">
          <a:xfrm>
            <a:off x="720725" y="5981700"/>
            <a:ext cx="4460875" cy="498475"/>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GameShape *player = new PlayerPiece();</a:t>
            </a:r>
          </a:p>
          <a:p>
            <a:pPr>
              <a:lnSpc>
                <a:spcPct val="90000"/>
              </a:lnSpc>
              <a:spcBef>
                <a:spcPts val="600"/>
              </a:spcBef>
            </a:pPr>
            <a:r>
              <a:rPr lang="en-IE" sz="1200">
                <a:latin typeface="Courier New" pitchFamily="49" charset="0"/>
              </a:rPr>
              <a:t>player-&gt;displayShape();</a:t>
            </a:r>
          </a:p>
        </p:txBody>
      </p:sp>
      <p:sp>
        <p:nvSpPr>
          <p:cNvPr id="21509" name="Text Box 5"/>
          <p:cNvSpPr txBox="1">
            <a:spLocks noChangeArrowheads="1"/>
          </p:cNvSpPr>
          <p:nvPr/>
        </p:nvSpPr>
        <p:spPr bwMode="auto">
          <a:xfrm>
            <a:off x="5334000" y="5715000"/>
            <a:ext cx="3581400" cy="239713"/>
          </a:xfrm>
          <a:prstGeom prst="rect">
            <a:avLst/>
          </a:prstGeom>
          <a:solidFill>
            <a:srgbClr val="FF9900"/>
          </a:solidFill>
          <a:ln w="936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700"/>
              </a:spcBef>
            </a:pPr>
            <a:r>
              <a:rPr lang="en-US" sz="1200" b="1"/>
              <a:t>OUTPUT: </a:t>
            </a:r>
            <a:r>
              <a:rPr lang="en-IE" sz="1200">
                <a:latin typeface="Courier New" pitchFamily="49" charset="0"/>
              </a:rPr>
              <a:t>PlayerPiece displaying shape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Contents</a:t>
            </a:r>
          </a:p>
        </p:txBody>
      </p:sp>
      <p:sp>
        <p:nvSpPr>
          <p:cNvPr id="4098" name="Rectangle 2"/>
          <p:cNvSpPr>
            <a:spLocks noGrp="1" noChangeArrowheads="1"/>
          </p:cNvSpPr>
          <p:nvPr>
            <p:ph type="body" idx="1"/>
          </p:nvPr>
        </p:nvSpPr>
        <p:spPr>
          <a:xfrm>
            <a:off x="1981200" y="1905000"/>
            <a:ext cx="6780213" cy="3810000"/>
          </a:xfrm>
          <a:ln/>
        </p:spPr>
        <p:txBody>
          <a:bodyPr/>
          <a:lstStyle/>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Encapsulation</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Inheritance</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IS-A</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HAS-A</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Polymorphism</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Overiding / Overloading Methods</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Reference Variable Casting</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Implementing an Interface</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Legal Return Types</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Return Type Declaration</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Returning Value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Overriding/Overloading</a:t>
            </a:r>
          </a:p>
        </p:txBody>
      </p:sp>
      <p:sp>
        <p:nvSpPr>
          <p:cNvPr id="22530" name="Rectangle 2"/>
          <p:cNvSpPr>
            <a:spLocks noGrp="1" noChangeArrowheads="1"/>
          </p:cNvSpPr>
          <p:nvPr>
            <p:ph type="body" idx="1"/>
          </p:nvPr>
        </p:nvSpPr>
        <p:spPr>
          <a:xfrm>
            <a:off x="1981200" y="1981200"/>
            <a:ext cx="6932613"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Overriding / Overloading</a:t>
            </a: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2000">
              <a:latin typeface="Times New Roman" pitchFamily="16" charset="0"/>
            </a:endParaRPr>
          </a:p>
        </p:txBody>
      </p:sp>
      <p:sp>
        <p:nvSpPr>
          <p:cNvPr id="22531" name="Text Box 3"/>
          <p:cNvSpPr txBox="1">
            <a:spLocks noChangeArrowheads="1"/>
          </p:cNvSpPr>
          <p:nvPr/>
        </p:nvSpPr>
        <p:spPr bwMode="auto">
          <a:xfrm>
            <a:off x="2195513" y="2997200"/>
            <a:ext cx="6480175" cy="3100388"/>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b="1">
                <a:solidFill>
                  <a:srgbClr val="A50021"/>
                </a:solidFill>
              </a:rPr>
              <a:t>1.5</a:t>
            </a:r>
            <a:r>
              <a:rPr lang="en-IE" sz="2000"/>
              <a:t> Given a code example, determine if a method is correctly</a:t>
            </a:r>
          </a:p>
          <a:p>
            <a:pPr>
              <a:lnSpc>
                <a:spcPct val="80000"/>
              </a:lnSpc>
              <a:spcBef>
                <a:spcPts val="800"/>
              </a:spcBef>
            </a:pPr>
            <a:r>
              <a:rPr lang="en-IE" sz="2000"/>
              <a:t>   overriding or overloading another method, and identify </a:t>
            </a:r>
          </a:p>
          <a:p>
            <a:pPr>
              <a:lnSpc>
                <a:spcPct val="80000"/>
              </a:lnSpc>
              <a:spcBef>
                <a:spcPts val="800"/>
              </a:spcBef>
            </a:pPr>
            <a:r>
              <a:rPr lang="en-IE" sz="2000"/>
              <a:t>   legal return values (including covariant returns), </a:t>
            </a:r>
          </a:p>
          <a:p>
            <a:pPr>
              <a:lnSpc>
                <a:spcPct val="80000"/>
              </a:lnSpc>
              <a:spcBef>
                <a:spcPts val="800"/>
              </a:spcBef>
            </a:pPr>
            <a:r>
              <a:rPr lang="en-IE" sz="2000"/>
              <a:t>   for the method.</a:t>
            </a:r>
          </a:p>
          <a:p>
            <a:pPr>
              <a:lnSpc>
                <a:spcPct val="80000"/>
              </a:lnSpc>
              <a:spcBef>
                <a:spcPts val="800"/>
              </a:spcBef>
            </a:pPr>
            <a:endParaRPr lang="en-IE" sz="2000"/>
          </a:p>
          <a:p>
            <a:pPr>
              <a:lnSpc>
                <a:spcPct val="80000"/>
              </a:lnSpc>
              <a:spcBef>
                <a:spcPts val="800"/>
              </a:spcBef>
            </a:pPr>
            <a:r>
              <a:rPr lang="en-IE" sz="2000" b="1">
                <a:solidFill>
                  <a:srgbClr val="A50021"/>
                </a:solidFill>
              </a:rPr>
              <a:t>5. 4 </a:t>
            </a:r>
            <a:r>
              <a:rPr lang="en-IE" sz="2000"/>
              <a:t>Given a scenario, develop code that declares and/or </a:t>
            </a:r>
          </a:p>
          <a:p>
            <a:pPr>
              <a:lnSpc>
                <a:spcPct val="80000"/>
              </a:lnSpc>
              <a:spcBef>
                <a:spcPts val="800"/>
              </a:spcBef>
            </a:pPr>
            <a:r>
              <a:rPr lang="en-IE" sz="2000"/>
              <a:t>  invokes overridden or overloaded methods and code that</a:t>
            </a:r>
          </a:p>
          <a:p>
            <a:pPr>
              <a:lnSpc>
                <a:spcPct val="80000"/>
              </a:lnSpc>
              <a:spcBef>
                <a:spcPts val="800"/>
              </a:spcBef>
            </a:pPr>
            <a:r>
              <a:rPr lang="en-IE" sz="2000"/>
              <a:t>  declares and/or invokes superclass, overridden, or </a:t>
            </a:r>
          </a:p>
          <a:p>
            <a:pPr>
              <a:lnSpc>
                <a:spcPct val="80000"/>
              </a:lnSpc>
              <a:spcBef>
                <a:spcPts val="800"/>
              </a:spcBef>
            </a:pPr>
            <a:r>
              <a:rPr lang="en-IE" sz="2000"/>
              <a:t>  overloaded constructors.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Overridden Methods</a:t>
            </a:r>
          </a:p>
        </p:txBody>
      </p:sp>
      <p:sp>
        <p:nvSpPr>
          <p:cNvPr id="23554" name="Rectangle 2"/>
          <p:cNvSpPr>
            <a:spLocks noGrp="1" noChangeArrowheads="1"/>
          </p:cNvSpPr>
          <p:nvPr>
            <p:ph type="body" idx="1"/>
          </p:nvPr>
        </p:nvSpPr>
        <p:spPr>
          <a:xfrm>
            <a:off x="1981200" y="15240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The overriding method must have the same argument list as the method in super class, must not have more restrictive modifier, may have a less restrictive access modifier</a:t>
            </a:r>
          </a:p>
        </p:txBody>
      </p:sp>
      <p:sp>
        <p:nvSpPr>
          <p:cNvPr id="23555" name="Text Box 3"/>
          <p:cNvSpPr txBox="1">
            <a:spLocks noChangeArrowheads="1"/>
          </p:cNvSpPr>
          <p:nvPr/>
        </p:nvSpPr>
        <p:spPr bwMode="auto">
          <a:xfrm>
            <a:off x="2057400" y="2438400"/>
            <a:ext cx="6629400" cy="4340225"/>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eat(){ cout&lt;&lt;“Generic animal eating”;}</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Horse : public Animal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eat(){cout&lt;&lt;“Horse eating.”;}</a:t>
            </a:r>
          </a:p>
          <a:p>
            <a:pPr>
              <a:lnSpc>
                <a:spcPct val="90000"/>
              </a:lnSpc>
              <a:spcBef>
                <a:spcPts val="600"/>
              </a:spcBef>
            </a:pPr>
            <a:r>
              <a:rPr lang="en-IE" sz="1200">
                <a:latin typeface="Courier New" pitchFamily="49" charset="0"/>
              </a:rPr>
              <a:t>   	void buck(){}</a:t>
            </a:r>
          </a:p>
          <a:p>
            <a:pPr>
              <a:lnSpc>
                <a:spcPct val="90000"/>
              </a:lnSpc>
              <a:spcBef>
                <a:spcPts val="600"/>
              </a:spcBef>
            </a:pPr>
            <a:r>
              <a:rPr lang="en-IE" sz="1200">
                <a:latin typeface="Courier New" pitchFamily="49" charset="0"/>
              </a:rPr>
              <a:t>};</a:t>
            </a:r>
          </a:p>
          <a:p>
            <a:pPr>
              <a:lnSpc>
                <a:spcPct val="90000"/>
              </a:lnSpc>
              <a:spcBef>
                <a:spcPts val="600"/>
              </a:spcBef>
            </a:pPr>
            <a:endParaRPr lang="en-IE" sz="1200">
              <a:latin typeface="Courier New" pitchFamily="49" charset="0"/>
            </a:endParaRPr>
          </a:p>
          <a:p>
            <a:pPr>
              <a:lnSpc>
                <a:spcPct val="90000"/>
              </a:lnSpc>
              <a:spcBef>
                <a:spcPts val="600"/>
              </a:spcBef>
            </a:pPr>
            <a:r>
              <a:rPr lang="en-IE" sz="1200">
                <a:latin typeface="Courier New" pitchFamily="49" charset="0"/>
              </a:rPr>
              <a:t>void main() {</a:t>
            </a:r>
          </a:p>
          <a:p>
            <a:pPr>
              <a:lnSpc>
                <a:spcPct val="90000"/>
              </a:lnSpc>
              <a:spcBef>
                <a:spcPts val="600"/>
              </a:spcBef>
            </a:pPr>
            <a:r>
              <a:rPr lang="en-IE" sz="1200">
                <a:latin typeface="Courier New" pitchFamily="49" charset="0"/>
              </a:rPr>
              <a:t>      Animal *a = new Animal();</a:t>
            </a:r>
          </a:p>
          <a:p>
            <a:pPr>
              <a:lnSpc>
                <a:spcPct val="90000"/>
              </a:lnSpc>
              <a:spcBef>
                <a:spcPts val="600"/>
              </a:spcBef>
            </a:pPr>
            <a:r>
              <a:rPr lang="en-IE" sz="1200">
                <a:latin typeface="Courier New" pitchFamily="49" charset="0"/>
              </a:rPr>
              <a:t>      Animal *b = new Horse();</a:t>
            </a:r>
          </a:p>
          <a:p>
            <a:pPr>
              <a:lnSpc>
                <a:spcPct val="90000"/>
              </a:lnSpc>
              <a:spcBef>
                <a:spcPts val="600"/>
              </a:spcBef>
            </a:pPr>
            <a:r>
              <a:rPr lang="en-IE" sz="1200">
                <a:latin typeface="Courier New" pitchFamily="49" charset="0"/>
              </a:rPr>
              <a:t>      a-&gt;eat(); </a:t>
            </a:r>
            <a:r>
              <a:rPr lang="en-IE" sz="1200">
                <a:solidFill>
                  <a:srgbClr val="008000"/>
                </a:solidFill>
                <a:latin typeface="Courier New" pitchFamily="49" charset="0"/>
              </a:rPr>
              <a:t>// Runs the Animal version of eat()</a:t>
            </a:r>
          </a:p>
          <a:p>
            <a:pPr>
              <a:lnSpc>
                <a:spcPct val="90000"/>
              </a:lnSpc>
              <a:spcBef>
                <a:spcPts val="600"/>
              </a:spcBef>
            </a:pPr>
            <a:r>
              <a:rPr lang="en-IE" sz="1200">
                <a:latin typeface="Courier New" pitchFamily="49" charset="0"/>
              </a:rPr>
              <a:t>      b-&gt;eat(); </a:t>
            </a:r>
            <a:r>
              <a:rPr lang="en-IE" sz="1200">
                <a:solidFill>
                  <a:srgbClr val="008000"/>
                </a:solidFill>
                <a:latin typeface="Courier New" pitchFamily="49" charset="0"/>
              </a:rPr>
              <a:t>// Runs the Hourse version of eat()</a:t>
            </a:r>
          </a:p>
          <a:p>
            <a:pPr>
              <a:lnSpc>
                <a:spcPct val="90000"/>
              </a:lnSpc>
              <a:spcBef>
                <a:spcPts val="600"/>
              </a:spcBef>
            </a:pPr>
            <a:r>
              <a:rPr lang="en-IE" sz="1200">
                <a:latin typeface="Courier New" pitchFamily="49" charset="0"/>
              </a:rPr>
              <a:t>      b-&gt;buck() </a:t>
            </a:r>
            <a:r>
              <a:rPr lang="en-IE" sz="1200">
                <a:solidFill>
                  <a:srgbClr val="008000"/>
                </a:solidFill>
                <a:latin typeface="Courier New" pitchFamily="49" charset="0"/>
              </a:rPr>
              <a:t>//ERROR: Can’t invode buck(),</a:t>
            </a:r>
          </a:p>
          <a:p>
            <a:pPr>
              <a:lnSpc>
                <a:spcPct val="90000"/>
              </a:lnSpc>
              <a:spcBef>
                <a:spcPts val="600"/>
              </a:spcBef>
            </a:pPr>
            <a:r>
              <a:rPr lang="en-IE" sz="1200">
                <a:solidFill>
                  <a:srgbClr val="008000"/>
                </a:solidFill>
                <a:latin typeface="Courier New" pitchFamily="49" charset="0"/>
              </a:rPr>
              <a:t>               //Animal class does not have the method</a:t>
            </a:r>
            <a:r>
              <a:rPr lang="en-IE" sz="1200">
                <a:latin typeface="Courier New" pitchFamily="49" charset="0"/>
              </a:rPr>
              <a:t>      </a:t>
            </a:r>
          </a:p>
          <a:p>
            <a:pPr>
              <a:lnSpc>
                <a:spcPct val="90000"/>
              </a:lnSpc>
              <a:spcBef>
                <a:spcPts val="600"/>
              </a:spcBef>
            </a:pPr>
            <a:r>
              <a:rPr lang="en-IE" sz="1200">
                <a:latin typeface="Courier New" pitchFamily="49"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3632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Overridden Methods</a:t>
            </a:r>
          </a:p>
        </p:txBody>
      </p:sp>
      <p:sp>
        <p:nvSpPr>
          <p:cNvPr id="25602" name="Rectangle 2"/>
          <p:cNvSpPr>
            <a:spLocks noGrp="1" noChangeArrowheads="1"/>
          </p:cNvSpPr>
          <p:nvPr>
            <p:ph type="body" idx="1"/>
          </p:nvPr>
        </p:nvSpPr>
        <p:spPr>
          <a:xfrm>
            <a:off x="2057400" y="16764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latin typeface="Times New Roman" pitchFamily="16" charset="0"/>
              </a:rPr>
              <a:t>The overriding method can throw narrower or fewer exceptions. Just because an overridden method “takes risks” doesn’t mean that the overriding subclass’ exception takes the same risk. Bottom line: an overriding method doesn’t have to declare any exceptions that it will never throw, regardless of that the overridden method declares.</a:t>
            </a: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a:latin typeface="Times New Roman" pitchFamily="16" charset="0"/>
            </a:endParaRPr>
          </a:p>
        </p:txBody>
      </p:sp>
      <p:sp>
        <p:nvSpPr>
          <p:cNvPr id="25603" name="Text Box 3"/>
          <p:cNvSpPr txBox="1">
            <a:spLocks noChangeArrowheads="1"/>
          </p:cNvSpPr>
          <p:nvPr/>
        </p:nvSpPr>
        <p:spPr bwMode="auto">
          <a:xfrm>
            <a:off x="2362200" y="3657600"/>
            <a:ext cx="6019800" cy="278923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eat(){ }</a:t>
            </a:r>
          </a:p>
          <a:p>
            <a:pPr>
              <a:lnSpc>
                <a:spcPct val="90000"/>
              </a:lnSpc>
              <a:spcBef>
                <a:spcPts val="600"/>
              </a:spcBef>
            </a:pPr>
            <a:r>
              <a:rPr lang="en-IE" sz="1200">
                <a:latin typeface="Courier New" pitchFamily="49" charset="0"/>
              </a:rPr>
              <a:t>};</a:t>
            </a:r>
          </a:p>
          <a:p>
            <a:pPr>
              <a:lnSpc>
                <a:spcPct val="90000"/>
              </a:lnSpc>
              <a:spcBef>
                <a:spcPts val="600"/>
              </a:spcBef>
            </a:pPr>
            <a:r>
              <a:rPr lang="en-IE" sz="1100">
                <a:latin typeface="Courier New" pitchFamily="49" charset="0"/>
              </a:rPr>
              <a:t>class Horse : public Animal {</a:t>
            </a:r>
          </a:p>
          <a:p>
            <a:pPr>
              <a:lnSpc>
                <a:spcPct val="90000"/>
              </a:lnSpc>
              <a:spcBef>
                <a:spcPts val="600"/>
              </a:spcBef>
            </a:pPr>
            <a:r>
              <a:rPr lang="en-IE" sz="1100">
                <a:latin typeface="Courier New" pitchFamily="49" charset="0"/>
              </a:rPr>
              <a:t>   private:</a:t>
            </a:r>
          </a:p>
          <a:p>
            <a:pPr>
              <a:lnSpc>
                <a:spcPct val="90000"/>
              </a:lnSpc>
              <a:spcBef>
                <a:spcPts val="600"/>
              </a:spcBef>
            </a:pPr>
            <a:r>
              <a:rPr lang="en-IE" sz="1100">
                <a:latin typeface="Courier New" pitchFamily="49" charset="0"/>
              </a:rPr>
              <a:t>	void eat() {}   </a:t>
            </a:r>
            <a:r>
              <a:rPr lang="en-IE" sz="1100">
                <a:solidFill>
                  <a:srgbClr val="008000"/>
                </a:solidFill>
                <a:latin typeface="Courier New" pitchFamily="49" charset="0"/>
              </a:rPr>
              <a:t>// Error</a:t>
            </a:r>
          </a:p>
          <a:p>
            <a:pPr>
              <a:lnSpc>
                <a:spcPct val="90000"/>
              </a:lnSpc>
              <a:spcBef>
                <a:spcPts val="600"/>
              </a:spcBef>
            </a:pPr>
            <a:r>
              <a:rPr lang="en-IE" sz="1100">
                <a:latin typeface="Courier New" pitchFamily="49" charset="0"/>
              </a:rPr>
              <a:t>   public:</a:t>
            </a:r>
          </a:p>
          <a:p>
            <a:pPr>
              <a:lnSpc>
                <a:spcPct val="90000"/>
              </a:lnSpc>
              <a:spcBef>
                <a:spcPts val="600"/>
              </a:spcBef>
            </a:pPr>
            <a:r>
              <a:rPr lang="en-IE" sz="1100">
                <a:latin typeface="Courier New" pitchFamily="49" charset="0"/>
              </a:rPr>
              <a:t>	void eat() throws IEException {} </a:t>
            </a:r>
            <a:r>
              <a:rPr lang="en-IE" sz="1100">
                <a:solidFill>
                  <a:srgbClr val="008000"/>
                </a:solidFill>
                <a:latin typeface="Courier New" pitchFamily="49" charset="0"/>
              </a:rPr>
              <a:t>// Error</a:t>
            </a:r>
          </a:p>
          <a:p>
            <a:pPr>
              <a:lnSpc>
                <a:spcPct val="90000"/>
              </a:lnSpc>
              <a:spcBef>
                <a:spcPts val="600"/>
              </a:spcBef>
            </a:pPr>
            <a:r>
              <a:rPr lang="en-IE" sz="1100">
                <a:latin typeface="Courier New" pitchFamily="49" charset="0"/>
              </a:rPr>
              <a:t>	void eat(String food) {} </a:t>
            </a:r>
            <a:r>
              <a:rPr lang="en-IE" sz="1100">
                <a:solidFill>
                  <a:srgbClr val="008000"/>
                </a:solidFill>
                <a:latin typeface="Courier New" pitchFamily="49" charset="0"/>
              </a:rPr>
              <a:t>// Error</a:t>
            </a:r>
          </a:p>
          <a:p>
            <a:pPr>
              <a:lnSpc>
                <a:spcPct val="90000"/>
              </a:lnSpc>
              <a:spcBef>
                <a:spcPts val="600"/>
              </a:spcBef>
            </a:pPr>
            <a:r>
              <a:rPr lang="en-IE" sz="1100">
                <a:latin typeface="Courier New" pitchFamily="49" charset="0"/>
              </a:rPr>
              <a:t>   	String eat() {} </a:t>
            </a:r>
            <a:r>
              <a:rPr lang="en-IE" sz="1100">
                <a:solidFill>
                  <a:srgbClr val="008000"/>
                </a:solidFill>
                <a:latin typeface="Courier New" pitchFamily="49" charset="0"/>
              </a:rPr>
              <a:t>// Error</a:t>
            </a:r>
          </a:p>
          <a:p>
            <a:pPr>
              <a:lnSpc>
                <a:spcPct val="90000"/>
              </a:lnSpc>
              <a:spcBef>
                <a:spcPts val="600"/>
              </a:spcBef>
            </a:pPr>
            <a:r>
              <a:rPr lang="en-IE" sz="11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Overloaded Methods</a:t>
            </a:r>
          </a:p>
        </p:txBody>
      </p:sp>
      <p:sp>
        <p:nvSpPr>
          <p:cNvPr id="26626" name="Rectangle 2"/>
          <p:cNvSpPr>
            <a:spLocks noGrp="1" noChangeArrowheads="1"/>
          </p:cNvSpPr>
          <p:nvPr>
            <p:ph type="body" idx="1"/>
          </p:nvPr>
        </p:nvSpPr>
        <p:spPr>
          <a:xfrm>
            <a:off x="1981200" y="15240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Must have different argument lists</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May change the return type</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Can change the access modifier</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Can declare new or broader checked exceptions</a:t>
            </a:r>
          </a:p>
        </p:txBody>
      </p:sp>
      <p:sp>
        <p:nvSpPr>
          <p:cNvPr id="26627" name="Text Box 3"/>
          <p:cNvSpPr txBox="1">
            <a:spLocks noChangeArrowheads="1"/>
          </p:cNvSpPr>
          <p:nvPr/>
        </p:nvSpPr>
        <p:spPr bwMode="auto">
          <a:xfrm>
            <a:off x="2362200" y="3200400"/>
            <a:ext cx="5562600" cy="2824163"/>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changeSize(int s, String n, float p){ }</a:t>
            </a:r>
          </a:p>
          <a:p>
            <a:pPr>
              <a:lnSpc>
                <a:spcPct val="90000"/>
              </a:lnSpc>
              <a:spcBef>
                <a:spcPts val="600"/>
              </a:spcBef>
            </a:pPr>
            <a:r>
              <a:rPr lang="en-IE" sz="1200">
                <a:latin typeface="Courier New" pitchFamily="49" charset="0"/>
              </a:rPr>
              <a:t>   	void changeSize(int s, String n){}</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Horse : public Animal {</a:t>
            </a:r>
            <a:br>
              <a:rPr lang="en-IE" sz="1200">
                <a:latin typeface="Courier New" pitchFamily="49" charset="0"/>
              </a:rPr>
            </a:br>
            <a:r>
              <a:rPr lang="en-IE" sz="1200">
                <a:latin typeface="Courier New" pitchFamily="49" charset="0"/>
              </a:rPr>
              <a:t>   public:</a:t>
            </a:r>
          </a:p>
          <a:p>
            <a:pPr>
              <a:lnSpc>
                <a:spcPct val="90000"/>
              </a:lnSpc>
              <a:spcBef>
                <a:spcPts val="600"/>
              </a:spcBef>
            </a:pPr>
            <a:r>
              <a:rPr lang="en-IE" sz="1200">
                <a:latin typeface="Courier New" pitchFamily="49" charset="0"/>
              </a:rPr>
              <a:t>	int changeSize(int s, float p){ }</a:t>
            </a:r>
          </a:p>
          <a:p>
            <a:pPr>
              <a:lnSpc>
                <a:spcPct val="90000"/>
              </a:lnSpc>
              <a:spcBef>
                <a:spcPts val="600"/>
              </a:spcBef>
            </a:pPr>
            <a:r>
              <a:rPr lang="en-IE" sz="1200">
                <a:latin typeface="Courier New" pitchFamily="49" charset="0"/>
              </a:rPr>
              <a:t>   	void changeSize(int s){ }</a:t>
            </a:r>
          </a:p>
          <a:p>
            <a:pPr>
              <a:lnSpc>
                <a:spcPct val="90000"/>
              </a:lnSpc>
              <a:spcBef>
                <a:spcPts val="600"/>
              </a:spcBef>
            </a:pPr>
            <a:r>
              <a:rPr lang="en-IE" sz="1200">
                <a:latin typeface="Courier New" pitchFamily="49" charset="0"/>
              </a:rPr>
              <a:t>   private:</a:t>
            </a:r>
          </a:p>
          <a:p>
            <a:pPr>
              <a:lnSpc>
                <a:spcPct val="90000"/>
              </a:lnSpc>
              <a:spcBef>
                <a:spcPts val="600"/>
              </a:spcBef>
            </a:pPr>
            <a:r>
              <a:rPr lang="en-IE" sz="1200">
                <a:latin typeface="Courier New" pitchFamily="49" charset="0"/>
              </a:rPr>
              <a:t>	void changeSize(int s, String n, float p){ }</a:t>
            </a:r>
          </a:p>
          <a:p>
            <a:pPr>
              <a:lnSpc>
                <a:spcPct val="90000"/>
              </a:lnSpc>
              <a:spcBef>
                <a:spcPts val="600"/>
              </a:spcBef>
            </a:pPr>
            <a:r>
              <a:rPr lang="en-IE" sz="12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Overloaded Methods</a:t>
            </a:r>
          </a:p>
        </p:txBody>
      </p:sp>
      <p:sp>
        <p:nvSpPr>
          <p:cNvPr id="27650" name="Rectangle 2"/>
          <p:cNvSpPr>
            <a:spLocks noGrp="1" noChangeArrowheads="1"/>
          </p:cNvSpPr>
          <p:nvPr>
            <p:ph type="body" idx="1"/>
          </p:nvPr>
        </p:nvSpPr>
        <p:spPr>
          <a:xfrm>
            <a:off x="1981200" y="15240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Overloaded version of the method is based on the reference type of the argument passed at compile time.</a:t>
            </a:r>
          </a:p>
        </p:txBody>
      </p:sp>
      <p:sp>
        <p:nvSpPr>
          <p:cNvPr id="27651" name="Text Box 3"/>
          <p:cNvSpPr txBox="1">
            <a:spLocks noChangeArrowheads="1"/>
          </p:cNvSpPr>
          <p:nvPr/>
        </p:nvSpPr>
        <p:spPr bwMode="auto">
          <a:xfrm>
            <a:off x="2438400" y="2133600"/>
            <a:ext cx="4038600" cy="44704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100">
                <a:latin typeface="Courier New" pitchFamily="49" charset="0"/>
              </a:rPr>
              <a:t>class Animal {};</a:t>
            </a:r>
          </a:p>
          <a:p>
            <a:pPr>
              <a:lnSpc>
                <a:spcPct val="90000"/>
              </a:lnSpc>
              <a:spcBef>
                <a:spcPts val="600"/>
              </a:spcBef>
            </a:pPr>
            <a:r>
              <a:rPr lang="en-IE" sz="1100">
                <a:latin typeface="Courier New" pitchFamily="49" charset="0"/>
              </a:rPr>
              <a:t>class Horse : public Animal {};</a:t>
            </a:r>
          </a:p>
          <a:p>
            <a:pPr>
              <a:lnSpc>
                <a:spcPct val="90000"/>
              </a:lnSpc>
              <a:spcBef>
                <a:spcPts val="600"/>
              </a:spcBef>
            </a:pPr>
            <a:r>
              <a:rPr lang="en-IE" sz="1100">
                <a:latin typeface="Courier New" pitchFamily="49" charset="0"/>
              </a:rPr>
              <a:t>class UseAnimals {</a:t>
            </a:r>
            <a:br>
              <a:rPr lang="en-IE" sz="1100">
                <a:latin typeface="Courier New" pitchFamily="49" charset="0"/>
              </a:rPr>
            </a:br>
            <a:r>
              <a:rPr lang="en-IE" sz="1100">
                <a:latin typeface="Courier New" pitchFamily="49" charset="0"/>
              </a:rPr>
              <a:t>   public:</a:t>
            </a:r>
          </a:p>
          <a:p>
            <a:pPr>
              <a:lnSpc>
                <a:spcPct val="90000"/>
              </a:lnSpc>
              <a:spcBef>
                <a:spcPts val="600"/>
              </a:spcBef>
            </a:pPr>
            <a:r>
              <a:rPr lang="en-IE" sz="1100">
                <a:latin typeface="Courier New" pitchFamily="49" charset="0"/>
              </a:rPr>
              <a:t>      void doStuff(Animal* a){</a:t>
            </a:r>
          </a:p>
          <a:p>
            <a:pPr>
              <a:lnSpc>
                <a:spcPct val="90000"/>
              </a:lnSpc>
              <a:spcBef>
                <a:spcPts val="600"/>
              </a:spcBef>
            </a:pPr>
            <a:r>
              <a:rPr lang="en-IE" sz="1100">
                <a:latin typeface="Courier New" pitchFamily="49" charset="0"/>
              </a:rPr>
              <a:t>      	cout&lt;&lt;“Animal version”;</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      void doStuff(Horse* a){</a:t>
            </a:r>
          </a:p>
          <a:p>
            <a:pPr>
              <a:lnSpc>
                <a:spcPct val="90000"/>
              </a:lnSpc>
              <a:spcBef>
                <a:spcPts val="600"/>
              </a:spcBef>
            </a:pPr>
            <a:r>
              <a:rPr lang="en-IE" sz="1100">
                <a:latin typeface="Courier New" pitchFamily="49" charset="0"/>
              </a:rPr>
              <a:t>      	cout&lt;&lt;“Horse version”;</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a:t>
            </a:r>
          </a:p>
          <a:p>
            <a:pPr>
              <a:lnSpc>
                <a:spcPct val="90000"/>
              </a:lnSpc>
              <a:spcBef>
                <a:spcPts val="600"/>
              </a:spcBef>
            </a:pPr>
            <a:r>
              <a:rPr lang="en-IE" sz="1100">
                <a:latin typeface="Courier New" pitchFamily="49" charset="0"/>
              </a:rPr>
              <a:t>void main() {</a:t>
            </a:r>
          </a:p>
          <a:p>
            <a:pPr>
              <a:lnSpc>
                <a:spcPct val="90000"/>
              </a:lnSpc>
              <a:spcBef>
                <a:spcPts val="600"/>
              </a:spcBef>
            </a:pPr>
            <a:r>
              <a:rPr lang="en-IE" sz="1100">
                <a:latin typeface="Courier New" pitchFamily="49" charset="0"/>
              </a:rPr>
              <a:t>      UseAnimals* ua = new UseAnimals();</a:t>
            </a:r>
          </a:p>
          <a:p>
            <a:pPr>
              <a:lnSpc>
                <a:spcPct val="90000"/>
              </a:lnSpc>
              <a:spcBef>
                <a:spcPts val="600"/>
              </a:spcBef>
            </a:pPr>
            <a:r>
              <a:rPr lang="en-IE" sz="1100">
                <a:latin typeface="Courier New" pitchFamily="49" charset="0"/>
              </a:rPr>
              <a:t>      Animal* animalObj = new Anima();</a:t>
            </a:r>
          </a:p>
          <a:p>
            <a:pPr>
              <a:lnSpc>
                <a:spcPct val="90000"/>
              </a:lnSpc>
              <a:spcBef>
                <a:spcPts val="600"/>
              </a:spcBef>
            </a:pPr>
            <a:r>
              <a:rPr lang="en-IE" sz="1100">
                <a:latin typeface="Courier New" pitchFamily="49" charset="0"/>
              </a:rPr>
              <a:t>      Horse* horseObj = new Horse();</a:t>
            </a:r>
          </a:p>
          <a:p>
            <a:pPr>
              <a:lnSpc>
                <a:spcPct val="90000"/>
              </a:lnSpc>
              <a:spcBef>
                <a:spcPts val="600"/>
              </a:spcBef>
            </a:pPr>
            <a:r>
              <a:rPr lang="en-IE" sz="1100">
                <a:latin typeface="Courier New" pitchFamily="49" charset="0"/>
              </a:rPr>
              <a:t>      Animal* animalRefToHorse = new Horse();</a:t>
            </a:r>
          </a:p>
          <a:p>
            <a:pPr>
              <a:lnSpc>
                <a:spcPct val="90000"/>
              </a:lnSpc>
              <a:spcBef>
                <a:spcPts val="600"/>
              </a:spcBef>
            </a:pPr>
            <a:r>
              <a:rPr lang="en-IE" sz="1100">
                <a:latin typeface="Courier New" pitchFamily="49" charset="0"/>
              </a:rPr>
              <a:t>      ua-&gt;doStuff(animalObj);</a:t>
            </a:r>
          </a:p>
          <a:p>
            <a:pPr>
              <a:lnSpc>
                <a:spcPct val="90000"/>
              </a:lnSpc>
              <a:spcBef>
                <a:spcPts val="600"/>
              </a:spcBef>
            </a:pPr>
            <a:r>
              <a:rPr lang="en-IE" sz="1100">
                <a:latin typeface="Courier New" pitchFamily="49" charset="0"/>
              </a:rPr>
              <a:t>      ua-&gt;doStuff(horseObj);</a:t>
            </a:r>
          </a:p>
          <a:p>
            <a:pPr>
              <a:lnSpc>
                <a:spcPct val="90000"/>
              </a:lnSpc>
              <a:spcBef>
                <a:spcPts val="600"/>
              </a:spcBef>
            </a:pPr>
            <a:r>
              <a:rPr lang="en-IE" sz="1100">
                <a:latin typeface="Courier New" pitchFamily="49" charset="0"/>
              </a:rPr>
              <a:t>      ua-&gt;doStuff(animalRefToHorse);</a:t>
            </a:r>
          </a:p>
          <a:p>
            <a:pPr>
              <a:lnSpc>
                <a:spcPct val="90000"/>
              </a:lnSpc>
              <a:spcBef>
                <a:spcPts val="600"/>
              </a:spcBef>
            </a:pPr>
            <a:r>
              <a:rPr lang="en-IE" sz="1100">
                <a:latin typeface="Courier New" pitchFamily="49" charset="0"/>
              </a:rPr>
              <a:t>}</a:t>
            </a:r>
          </a:p>
        </p:txBody>
      </p:sp>
      <p:sp>
        <p:nvSpPr>
          <p:cNvPr id="27652" name="Text Box 4"/>
          <p:cNvSpPr txBox="1">
            <a:spLocks noChangeArrowheads="1"/>
          </p:cNvSpPr>
          <p:nvPr/>
        </p:nvSpPr>
        <p:spPr bwMode="auto">
          <a:xfrm>
            <a:off x="6553200" y="5486400"/>
            <a:ext cx="2286000" cy="708025"/>
          </a:xfrm>
          <a:prstGeom prst="rect">
            <a:avLst/>
          </a:prstGeom>
          <a:solidFill>
            <a:srgbClr val="FF9900"/>
          </a:solidFill>
          <a:ln w="936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700"/>
              </a:spcBef>
            </a:pPr>
            <a:r>
              <a:rPr lang="en-US" sz="1200" b="1"/>
              <a:t>OUTPUT: </a:t>
            </a:r>
            <a:r>
              <a:rPr lang="en-IE" sz="1200">
                <a:latin typeface="Courier New" pitchFamily="49" charset="0"/>
              </a:rPr>
              <a:t>Animal version</a:t>
            </a:r>
          </a:p>
          <a:p>
            <a:pPr>
              <a:lnSpc>
                <a:spcPct val="80000"/>
              </a:lnSpc>
              <a:spcBef>
                <a:spcPts val="700"/>
              </a:spcBef>
            </a:pPr>
            <a:r>
              <a:rPr lang="en-IE" sz="1200">
                <a:latin typeface="Courier New" pitchFamily="49" charset="0"/>
              </a:rPr>
              <a:t>        Horse version</a:t>
            </a:r>
          </a:p>
          <a:p>
            <a:pPr>
              <a:lnSpc>
                <a:spcPct val="80000"/>
              </a:lnSpc>
              <a:spcBef>
                <a:spcPts val="700"/>
              </a:spcBef>
            </a:pPr>
            <a:r>
              <a:rPr lang="en-IE" sz="1200">
                <a:latin typeface="Courier New" pitchFamily="49" charset="0"/>
              </a:rPr>
              <a:t>        Animal version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Overloaded Methods</a:t>
            </a:r>
          </a:p>
        </p:txBody>
      </p:sp>
      <p:graphicFrame>
        <p:nvGraphicFramePr>
          <p:cNvPr id="28674" name="Group 2"/>
          <p:cNvGraphicFramePr>
            <a:graphicFrameLocks noGrp="1"/>
          </p:cNvGraphicFramePr>
          <p:nvPr/>
        </p:nvGraphicFramePr>
        <p:xfrm>
          <a:off x="1981200" y="1911350"/>
          <a:ext cx="6832600" cy="4489452"/>
        </p:xfrm>
        <a:graphic>
          <a:graphicData uri="http://schemas.openxmlformats.org/drawingml/2006/table">
            <a:tbl>
              <a:tblPr/>
              <a:tblGrid>
                <a:gridCol w="1649413"/>
                <a:gridCol w="1982787"/>
                <a:gridCol w="3200400"/>
              </a:tblGrid>
              <a:tr h="614363">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     </a:t>
                      </a:r>
                    </a:p>
                  </a:txBody>
                  <a:tcPr marT="10080"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1" i="0" u="none" strike="noStrike" cap="none" normalizeH="0" baseline="0" smtClean="0">
                          <a:ln>
                            <a:noFill/>
                          </a:ln>
                          <a:solidFill>
                            <a:srgbClr val="000000"/>
                          </a:solidFill>
                          <a:effectLst/>
                          <a:latin typeface="Times New Roman" pitchFamily="16" charset="0"/>
                          <a:cs typeface="Arial Unicode MS" pitchFamily="32" charset="0"/>
                        </a:rPr>
                        <a:t>Overloaded Method</a:t>
                      </a:r>
                    </a:p>
                  </a:txBody>
                  <a:tcPr marT="10080"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1" i="0" u="none" strike="noStrike" cap="none" normalizeH="0" baseline="0" smtClean="0">
                          <a:ln>
                            <a:noFill/>
                          </a:ln>
                          <a:solidFill>
                            <a:srgbClr val="000000"/>
                          </a:solidFill>
                          <a:effectLst/>
                          <a:latin typeface="Times New Roman" pitchFamily="16" charset="0"/>
                          <a:cs typeface="Arial Unicode MS" pitchFamily="32" charset="0"/>
                        </a:rPr>
                        <a:t>Overridden Mithod</a:t>
                      </a:r>
                    </a:p>
                  </a:txBody>
                  <a:tcPr marT="10080" anchor="ctr"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350838">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1" i="0" u="none" strike="noStrike" cap="none" normalizeH="0" baseline="0" smtClean="0">
                          <a:ln>
                            <a:noFill/>
                          </a:ln>
                          <a:solidFill>
                            <a:srgbClr val="000000"/>
                          </a:solidFill>
                          <a:effectLst/>
                          <a:latin typeface="Times New Roman" pitchFamily="16" charset="0"/>
                          <a:cs typeface="Arial Unicode MS" pitchFamily="32" charset="0"/>
                        </a:rPr>
                        <a:t>Argument(s)</a:t>
                      </a:r>
                    </a:p>
                  </a:txBody>
                  <a:tcPr marT="10080"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Must change.</a:t>
                      </a:r>
                    </a:p>
                  </a:txBody>
                  <a:tcPr marT="10080"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Must not change.</a:t>
                      </a:r>
                    </a:p>
                  </a:txBody>
                  <a:tcPr marT="10080" anchor="ctr"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1" i="0" u="none" strike="noStrike" cap="none" normalizeH="0" baseline="0" smtClean="0">
                          <a:ln>
                            <a:noFill/>
                          </a:ln>
                          <a:solidFill>
                            <a:srgbClr val="000000"/>
                          </a:solidFill>
                          <a:effectLst/>
                          <a:latin typeface="Times New Roman" pitchFamily="16" charset="0"/>
                          <a:cs typeface="Arial Unicode MS" pitchFamily="32" charset="0"/>
                        </a:rPr>
                        <a:t>Return Type</a:t>
                      </a:r>
                    </a:p>
                  </a:txBody>
                  <a:tcPr marT="10080"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Can change.</a:t>
                      </a:r>
                    </a:p>
                  </a:txBody>
                  <a:tcPr marT="10080"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Can’t change except for covariant returns.</a:t>
                      </a:r>
                    </a:p>
                  </a:txBody>
                  <a:tcPr marT="10080" anchor="ctr"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46138">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1" i="0" u="none" strike="noStrike" cap="none" normalizeH="0" baseline="0" smtClean="0">
                          <a:ln>
                            <a:noFill/>
                          </a:ln>
                          <a:solidFill>
                            <a:srgbClr val="000000"/>
                          </a:solidFill>
                          <a:effectLst/>
                          <a:latin typeface="Times New Roman" pitchFamily="16" charset="0"/>
                          <a:cs typeface="Arial Unicode MS" pitchFamily="32" charset="0"/>
                        </a:rPr>
                        <a:t>Exceptions</a:t>
                      </a:r>
                    </a:p>
                  </a:txBody>
                  <a:tcPr marT="10080"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Can change.</a:t>
                      </a:r>
                    </a:p>
                  </a:txBody>
                  <a:tcPr marT="10080"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Can reduec or eliminate. Must not throw a new or broader checked exceptions.</a:t>
                      </a:r>
                    </a:p>
                  </a:txBody>
                  <a:tcPr marT="10080" anchor="ctr"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1" i="0" u="none" strike="noStrike" cap="none" normalizeH="0" baseline="0" smtClean="0">
                          <a:ln>
                            <a:noFill/>
                          </a:ln>
                          <a:solidFill>
                            <a:srgbClr val="000000"/>
                          </a:solidFill>
                          <a:effectLst/>
                          <a:latin typeface="Times New Roman" pitchFamily="16" charset="0"/>
                          <a:cs typeface="Arial Unicode MS" pitchFamily="32" charset="0"/>
                        </a:rPr>
                        <a:t>Access</a:t>
                      </a:r>
                    </a:p>
                  </a:txBody>
                  <a:tcPr marT="10080"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Can change.</a:t>
                      </a:r>
                    </a:p>
                  </a:txBody>
                  <a:tcPr marT="10080"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0" i="0" u="none" strike="noStrike" cap="none" normalizeH="0" baseline="0" smtClean="0">
                          <a:ln>
                            <a:noFill/>
                          </a:ln>
                          <a:solidFill>
                            <a:srgbClr val="000000"/>
                          </a:solidFill>
                          <a:effectLst/>
                          <a:latin typeface="Times New Roman" pitchFamily="16" charset="0"/>
                          <a:cs typeface="Arial Unicode MS" pitchFamily="32" charset="0"/>
                        </a:rPr>
                        <a:t>Must not make more restrictive (can be less restrictive).</a:t>
                      </a:r>
                    </a:p>
                  </a:txBody>
                  <a:tcPr marT="10080" anchor="ctr"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1387475">
                <a:tc>
                  <a:txBody>
                    <a:bodyPr/>
                    <a:lstStyle/>
                    <a:p>
                      <a:pPr marL="0" marR="0" lvl="0" indent="0" algn="l" defTabSz="449263" rtl="0" eaLnBrk="0" fontAlgn="base" latinLnBrk="0" hangingPunct="0">
                        <a:lnSpc>
                          <a:spcPct val="95000"/>
                        </a:lnSpc>
                        <a:spcBef>
                          <a:spcPts val="40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IE" sz="1600" b="1" i="0" u="none" strike="noStrike" cap="none" normalizeH="0" baseline="0" smtClean="0">
                          <a:ln>
                            <a:noFill/>
                          </a:ln>
                          <a:solidFill>
                            <a:srgbClr val="000000"/>
                          </a:solidFill>
                          <a:effectLst/>
                          <a:latin typeface="Times New Roman" pitchFamily="16" charset="0"/>
                          <a:cs typeface="Arial Unicode MS" pitchFamily="32" charset="0"/>
                        </a:rPr>
                        <a:t>Invocation</a:t>
                      </a:r>
                    </a:p>
                  </a:txBody>
                  <a:tcPr marT="10080"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35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smtClean="0">
                          <a:ln>
                            <a:noFill/>
                          </a:ln>
                          <a:solidFill>
                            <a:srgbClr val="000000"/>
                          </a:solidFill>
                          <a:effectLst/>
                          <a:latin typeface="Times New Roman" pitchFamily="16" charset="0"/>
                          <a:cs typeface="Arial Unicode MS" pitchFamily="32" charset="0"/>
                        </a:rPr>
                        <a:t>Reference type determines which overloaded method will be used at compile time.</a:t>
                      </a:r>
                    </a:p>
                  </a:txBody>
                  <a:tcPr marT="8820"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ts val="35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smtClean="0">
                          <a:ln>
                            <a:noFill/>
                          </a:ln>
                          <a:solidFill>
                            <a:srgbClr val="000000"/>
                          </a:solidFill>
                          <a:effectLst/>
                          <a:latin typeface="Times New Roman" pitchFamily="16" charset="0"/>
                          <a:cs typeface="Arial Unicode MS" pitchFamily="32" charset="0"/>
                        </a:rPr>
                        <a:t>Object type (not the reference variable’s type), determines which overridden method is used at runtime.</a:t>
                      </a:r>
                    </a:p>
                    <a:p>
                      <a:pPr marL="0" marR="0" lvl="0" indent="0" algn="l" defTabSz="449263" rtl="0" eaLnBrk="0" fontAlgn="base" latinLnBrk="0" hangingPunct="0">
                        <a:lnSpc>
                          <a:spcPct val="95000"/>
                        </a:lnSpc>
                        <a:spcBef>
                          <a:spcPts val="35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smtClean="0">
                        <a:ln>
                          <a:noFill/>
                        </a:ln>
                        <a:solidFill>
                          <a:srgbClr val="000000"/>
                        </a:solidFill>
                        <a:effectLst/>
                        <a:latin typeface="Times New Roman" pitchFamily="16" charset="0"/>
                        <a:cs typeface="Arial Unicode MS" pitchFamily="32" charset="0"/>
                      </a:endParaRPr>
                    </a:p>
                  </a:txBody>
                  <a:tcPr marT="8820" anchor="ctr"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38" name="Text Box 66"/>
          <p:cNvSpPr txBox="1">
            <a:spLocks noChangeArrowheads="1"/>
          </p:cNvSpPr>
          <p:nvPr/>
        </p:nvSpPr>
        <p:spPr bwMode="auto">
          <a:xfrm>
            <a:off x="1905000" y="144780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Summary and Polymorphism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solidFill>
                  <a:srgbClr val="000050"/>
                </a:solidFill>
              </a:rPr>
              <a:t>Overriding/Overloading</a:t>
            </a:r>
          </a:p>
        </p:txBody>
      </p:sp>
      <p:sp>
        <p:nvSpPr>
          <p:cNvPr id="29698" name="Rectangle 2"/>
          <p:cNvSpPr>
            <a:spLocks noGrp="1" noChangeArrowheads="1"/>
          </p:cNvSpPr>
          <p:nvPr>
            <p:ph type="body" idx="1"/>
          </p:nvPr>
        </p:nvSpPr>
        <p:spPr>
          <a:xfrm>
            <a:off x="1981200" y="19050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latin typeface="Times New Roman" pitchFamily="16" charset="0"/>
              </a:rPr>
              <a:t>Polymorphism applies to overriding, not to overloading</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latin typeface="Times New Roman" pitchFamily="16" charset="0"/>
              </a:rPr>
              <a:t>Example of overriding and overloading invocation:</a:t>
            </a:r>
          </a:p>
        </p:txBody>
      </p:sp>
      <p:sp>
        <p:nvSpPr>
          <p:cNvPr id="29699" name="Text Box 3"/>
          <p:cNvSpPr txBox="1">
            <a:spLocks noChangeArrowheads="1"/>
          </p:cNvSpPr>
          <p:nvPr/>
        </p:nvSpPr>
        <p:spPr bwMode="auto">
          <a:xfrm>
            <a:off x="2209800" y="2819400"/>
            <a:ext cx="5562600" cy="339248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eat() {</a:t>
            </a:r>
            <a:br>
              <a:rPr lang="en-IE" sz="1200">
                <a:latin typeface="Courier New" pitchFamily="49" charset="0"/>
              </a:rPr>
            </a:br>
            <a:r>
              <a:rPr lang="en-IE" sz="1200">
                <a:latin typeface="Courier New" pitchFamily="49" charset="0"/>
              </a:rPr>
              <a:t>      		cout &lt;&lt; “Animal eating”;   </a:t>
            </a:r>
            <a:br>
              <a:rPr lang="en-IE" sz="1200">
                <a:latin typeface="Courier New" pitchFamily="49" charset="0"/>
              </a:rPr>
            </a:br>
            <a:r>
              <a:rPr lang="en-IE" sz="1200">
                <a:latin typeface="Courier New" pitchFamily="49" charset="0"/>
              </a:rPr>
              <a:t>   }</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Horse : public Animal {</a:t>
            </a:r>
            <a:br>
              <a:rPr lang="en-IE" sz="1200">
                <a:latin typeface="Courier New" pitchFamily="49" charset="0"/>
              </a:rPr>
            </a:br>
            <a:r>
              <a:rPr lang="en-IE" sz="1200">
                <a:latin typeface="Courier New" pitchFamily="49" charset="0"/>
              </a:rPr>
              <a:t>   public:</a:t>
            </a:r>
          </a:p>
          <a:p>
            <a:pPr>
              <a:lnSpc>
                <a:spcPct val="90000"/>
              </a:lnSpc>
              <a:spcBef>
                <a:spcPts val="600"/>
              </a:spcBef>
            </a:pPr>
            <a:r>
              <a:rPr lang="en-IE" sz="1200">
                <a:latin typeface="Courier New" pitchFamily="49" charset="0"/>
              </a:rPr>
              <a:t> 	void eat() {</a:t>
            </a:r>
          </a:p>
          <a:p>
            <a:pPr>
              <a:lnSpc>
                <a:spcPct val="90000"/>
              </a:lnSpc>
              <a:spcBef>
                <a:spcPts val="600"/>
              </a:spcBef>
            </a:pPr>
            <a:r>
              <a:rPr lang="en-IE" sz="1200">
                <a:latin typeface="Courier New" pitchFamily="49" charset="0"/>
              </a:rPr>
              <a:t>      		cout &lt;&lt; “Horse eating hay”;</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   	void eat(String s) {</a:t>
            </a:r>
          </a:p>
          <a:p>
            <a:pPr>
              <a:lnSpc>
                <a:spcPct val="90000"/>
              </a:lnSpc>
              <a:spcBef>
                <a:spcPts val="600"/>
              </a:spcBef>
            </a:pPr>
            <a:r>
              <a:rPr lang="en-IE" sz="1200">
                <a:latin typeface="Courier New" pitchFamily="49" charset="0"/>
              </a:rPr>
              <a:t>      		cout &lt;&lt; “Horse eating ” &lt;&lt; s;</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solidFill>
                  <a:srgbClr val="000050"/>
                </a:solidFill>
              </a:rPr>
              <a:t>Overriding/Overloading</a:t>
            </a:r>
          </a:p>
        </p:txBody>
      </p:sp>
      <p:sp>
        <p:nvSpPr>
          <p:cNvPr id="30722" name="Rectangle 2"/>
          <p:cNvSpPr>
            <a:spLocks noGrp="1" noChangeArrowheads="1"/>
          </p:cNvSpPr>
          <p:nvPr>
            <p:ph type="body" idx="1"/>
          </p:nvPr>
        </p:nvSpPr>
        <p:spPr>
          <a:xfrm>
            <a:off x="2133600" y="1828800"/>
            <a:ext cx="2362200" cy="4191000"/>
          </a:xfrm>
          <a:solidFill>
            <a:srgbClr val="C0C0C0"/>
          </a:solidFill>
          <a:ln w="9360">
            <a:solidFill>
              <a:srgbClr val="808080"/>
            </a:solidFill>
            <a:miter lim="800000"/>
            <a:headEnd/>
            <a:tailEnd/>
          </a:ln>
        </p:spPr>
        <p:txBody>
          <a:bodyPr/>
          <a:lstStyle/>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Animal *a = new Animal();</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a-&gt;eat();   </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                   </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Horse *h = new Horse();</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h-&gt;eat();</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IE" sz="1100">
              <a:latin typeface="Courier New" pitchFamily="49" charset="0"/>
            </a:endParaRP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Animal *ah = new Horse();</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ah-&gt;eat();</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IE" sz="1100">
              <a:latin typeface="Courier New" pitchFamily="49" charset="0"/>
            </a:endParaRP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Horse *he = new Horse();</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he-&gt;eat(“Apples”)</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IE" sz="1100">
              <a:latin typeface="Courier New" pitchFamily="49" charset="0"/>
            </a:endParaRP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Animal *a2 = new Animal();</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a2-&gt;eat(“Treats”);</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IE" sz="1100">
              <a:latin typeface="Courier New" pitchFamily="49" charset="0"/>
            </a:endParaRP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Animal *ah2 = new Horse();</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100">
                <a:latin typeface="Courier New" pitchFamily="49" charset="0"/>
              </a:rPr>
              <a:t>ah2-&gt;eat(“Carrots”); </a:t>
            </a:r>
          </a:p>
        </p:txBody>
      </p:sp>
      <p:sp>
        <p:nvSpPr>
          <p:cNvPr id="30723" name="Text Box 3"/>
          <p:cNvSpPr txBox="1">
            <a:spLocks noChangeArrowheads="1"/>
          </p:cNvSpPr>
          <p:nvPr/>
        </p:nvSpPr>
        <p:spPr bwMode="auto">
          <a:xfrm>
            <a:off x="4648200" y="1828800"/>
            <a:ext cx="2514600" cy="4191000"/>
          </a:xfrm>
          <a:prstGeom prst="rect">
            <a:avLst/>
          </a:prstGeom>
          <a:solidFill>
            <a:srgbClr val="FF990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100" b="1">
                <a:latin typeface="Courier New" pitchFamily="49" charset="0"/>
              </a:rPr>
              <a:t>OUTPUT</a:t>
            </a:r>
          </a:p>
          <a:p>
            <a:pPr>
              <a:lnSpc>
                <a:spcPct val="90000"/>
              </a:lnSpc>
              <a:spcBef>
                <a:spcPts val="600"/>
              </a:spcBef>
            </a:pPr>
            <a:r>
              <a:rPr lang="en-IE" sz="1100">
                <a:latin typeface="Courier New" pitchFamily="49" charset="0"/>
              </a:rPr>
              <a:t>Animal eating.   </a:t>
            </a:r>
          </a:p>
          <a:p>
            <a:pPr>
              <a:lnSpc>
                <a:spcPct val="90000"/>
              </a:lnSpc>
              <a:spcBef>
                <a:spcPts val="600"/>
              </a:spcBef>
            </a:pPr>
            <a:r>
              <a:rPr lang="en-IE" sz="1100">
                <a:latin typeface="Courier New" pitchFamily="49" charset="0"/>
              </a:rPr>
              <a:t>                   </a:t>
            </a:r>
          </a:p>
          <a:p>
            <a:pPr>
              <a:lnSpc>
                <a:spcPct val="90000"/>
              </a:lnSpc>
              <a:spcBef>
                <a:spcPts val="600"/>
              </a:spcBef>
            </a:pPr>
            <a:endParaRPr lang="en-IE" sz="1100">
              <a:latin typeface="Courier New" pitchFamily="49" charset="0"/>
            </a:endParaRPr>
          </a:p>
          <a:p>
            <a:pPr>
              <a:lnSpc>
                <a:spcPct val="90000"/>
              </a:lnSpc>
              <a:spcBef>
                <a:spcPts val="600"/>
              </a:spcBef>
            </a:pPr>
            <a:r>
              <a:rPr lang="en-IE" sz="1100">
                <a:latin typeface="Courier New" pitchFamily="49" charset="0"/>
              </a:rPr>
              <a:t>Horse eating hay.</a:t>
            </a:r>
          </a:p>
          <a:p>
            <a:pPr>
              <a:lnSpc>
                <a:spcPct val="90000"/>
              </a:lnSpc>
              <a:spcBef>
                <a:spcPts val="600"/>
              </a:spcBef>
            </a:pPr>
            <a:endParaRPr lang="en-IE" sz="1100">
              <a:latin typeface="Courier New" pitchFamily="49" charset="0"/>
            </a:endParaRPr>
          </a:p>
          <a:p>
            <a:pPr>
              <a:lnSpc>
                <a:spcPct val="90000"/>
              </a:lnSpc>
              <a:spcBef>
                <a:spcPts val="600"/>
              </a:spcBef>
            </a:pPr>
            <a:endParaRPr lang="en-IE" sz="1100">
              <a:latin typeface="Courier New" pitchFamily="49" charset="0"/>
            </a:endParaRPr>
          </a:p>
          <a:p>
            <a:pPr>
              <a:lnSpc>
                <a:spcPct val="90000"/>
              </a:lnSpc>
              <a:spcBef>
                <a:spcPts val="600"/>
              </a:spcBef>
            </a:pPr>
            <a:r>
              <a:rPr lang="en-IE" sz="1100">
                <a:latin typeface="Courier New" pitchFamily="49" charset="0"/>
              </a:rPr>
              <a:t>Horse eating hay</a:t>
            </a:r>
          </a:p>
          <a:p>
            <a:pPr>
              <a:lnSpc>
                <a:spcPct val="90000"/>
              </a:lnSpc>
              <a:spcBef>
                <a:spcPts val="600"/>
              </a:spcBef>
            </a:pPr>
            <a:r>
              <a:rPr lang="en-IE" sz="1100">
                <a:latin typeface="Courier New" pitchFamily="49" charset="0"/>
              </a:rPr>
              <a:t>(Polymorphism!)</a:t>
            </a:r>
          </a:p>
          <a:p>
            <a:pPr>
              <a:lnSpc>
                <a:spcPct val="90000"/>
              </a:lnSpc>
              <a:spcBef>
                <a:spcPts val="600"/>
              </a:spcBef>
            </a:pPr>
            <a:endParaRPr lang="en-IE" sz="1100">
              <a:latin typeface="Courier New" pitchFamily="49" charset="0"/>
            </a:endParaRPr>
          </a:p>
          <a:p>
            <a:pPr>
              <a:lnSpc>
                <a:spcPct val="90000"/>
              </a:lnSpc>
              <a:spcBef>
                <a:spcPts val="600"/>
              </a:spcBef>
            </a:pPr>
            <a:endParaRPr lang="en-IE" sz="1100">
              <a:latin typeface="Courier New" pitchFamily="49" charset="0"/>
            </a:endParaRPr>
          </a:p>
          <a:p>
            <a:pPr>
              <a:lnSpc>
                <a:spcPct val="90000"/>
              </a:lnSpc>
              <a:spcBef>
                <a:spcPts val="600"/>
              </a:spcBef>
            </a:pPr>
            <a:r>
              <a:rPr lang="en-IE" sz="1100">
                <a:latin typeface="Courier New" pitchFamily="49" charset="0"/>
              </a:rPr>
              <a:t>Horse eating apples.</a:t>
            </a:r>
          </a:p>
          <a:p>
            <a:pPr>
              <a:lnSpc>
                <a:spcPct val="90000"/>
              </a:lnSpc>
              <a:spcBef>
                <a:spcPts val="600"/>
              </a:spcBef>
            </a:pPr>
            <a:r>
              <a:rPr lang="en-IE" sz="1100">
                <a:latin typeface="Courier New" pitchFamily="49" charset="0"/>
              </a:rPr>
              <a:t>(overloaded eat(Strins s))</a:t>
            </a:r>
          </a:p>
          <a:p>
            <a:pPr>
              <a:lnSpc>
                <a:spcPct val="90000"/>
              </a:lnSpc>
              <a:spcBef>
                <a:spcPts val="600"/>
              </a:spcBef>
            </a:pPr>
            <a:endParaRPr lang="en-IE" sz="1100">
              <a:latin typeface="Courier New" pitchFamily="49" charset="0"/>
            </a:endParaRPr>
          </a:p>
          <a:p>
            <a:pPr>
              <a:lnSpc>
                <a:spcPct val="90000"/>
              </a:lnSpc>
              <a:spcBef>
                <a:spcPts val="600"/>
              </a:spcBef>
            </a:pPr>
            <a:r>
              <a:rPr lang="en-IE" sz="1100">
                <a:latin typeface="Courier New" pitchFamily="49" charset="0"/>
              </a:rPr>
              <a:t>Compiler ERROR!</a:t>
            </a:r>
          </a:p>
          <a:p>
            <a:pPr>
              <a:lnSpc>
                <a:spcPct val="90000"/>
              </a:lnSpc>
              <a:spcBef>
                <a:spcPts val="600"/>
              </a:spcBef>
            </a:pPr>
            <a:endParaRPr lang="en-IE" sz="1100">
              <a:latin typeface="Courier New" pitchFamily="49" charset="0"/>
            </a:endParaRPr>
          </a:p>
          <a:p>
            <a:pPr>
              <a:lnSpc>
                <a:spcPct val="90000"/>
              </a:lnSpc>
              <a:spcBef>
                <a:spcPts val="600"/>
              </a:spcBef>
            </a:pPr>
            <a:endParaRPr lang="en-IE" sz="1100">
              <a:latin typeface="Courier New" pitchFamily="49" charset="0"/>
            </a:endParaRPr>
          </a:p>
          <a:p>
            <a:pPr>
              <a:lnSpc>
                <a:spcPct val="90000"/>
              </a:lnSpc>
              <a:spcBef>
                <a:spcPts val="600"/>
              </a:spcBef>
            </a:pPr>
            <a:r>
              <a:rPr lang="en-IE" sz="1100">
                <a:latin typeface="Courier New" pitchFamily="49" charset="0"/>
              </a:rPr>
              <a:t>Compiler ERROR! </a:t>
            </a:r>
          </a:p>
        </p:txBody>
      </p:sp>
      <p:sp>
        <p:nvSpPr>
          <p:cNvPr id="30724" name="Line 4"/>
          <p:cNvSpPr>
            <a:spLocks noChangeShapeType="1"/>
          </p:cNvSpPr>
          <p:nvPr/>
        </p:nvSpPr>
        <p:spPr bwMode="auto">
          <a:xfrm flipH="1">
            <a:off x="3351213" y="2209800"/>
            <a:ext cx="12223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25" name="Line 5"/>
          <p:cNvSpPr>
            <a:spLocks noChangeShapeType="1"/>
          </p:cNvSpPr>
          <p:nvPr/>
        </p:nvSpPr>
        <p:spPr bwMode="auto">
          <a:xfrm flipH="1">
            <a:off x="3351213" y="2895600"/>
            <a:ext cx="12223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26" name="Line 6"/>
          <p:cNvSpPr>
            <a:spLocks noChangeShapeType="1"/>
          </p:cNvSpPr>
          <p:nvPr/>
        </p:nvSpPr>
        <p:spPr bwMode="auto">
          <a:xfrm flipH="1">
            <a:off x="3351213" y="3581400"/>
            <a:ext cx="12223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27" name="Line 7"/>
          <p:cNvSpPr>
            <a:spLocks noChangeShapeType="1"/>
          </p:cNvSpPr>
          <p:nvPr/>
        </p:nvSpPr>
        <p:spPr bwMode="auto">
          <a:xfrm flipH="1">
            <a:off x="3656013" y="4419600"/>
            <a:ext cx="9937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28" name="Line 8"/>
          <p:cNvSpPr>
            <a:spLocks noChangeShapeType="1"/>
          </p:cNvSpPr>
          <p:nvPr/>
        </p:nvSpPr>
        <p:spPr bwMode="auto">
          <a:xfrm flipH="1">
            <a:off x="3579813" y="5029200"/>
            <a:ext cx="9937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29" name="Line 9"/>
          <p:cNvSpPr>
            <a:spLocks noChangeShapeType="1"/>
          </p:cNvSpPr>
          <p:nvPr/>
        </p:nvSpPr>
        <p:spPr bwMode="auto">
          <a:xfrm flipH="1">
            <a:off x="3808413" y="5867400"/>
            <a:ext cx="8413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Reference Variable Casting</a:t>
            </a:r>
          </a:p>
        </p:txBody>
      </p:sp>
      <p:sp>
        <p:nvSpPr>
          <p:cNvPr id="31746" name="Rectangle 2"/>
          <p:cNvSpPr>
            <a:spLocks noGrp="1" noChangeArrowheads="1"/>
          </p:cNvSpPr>
          <p:nvPr>
            <p:ph type="body" idx="1"/>
          </p:nvPr>
        </p:nvSpPr>
        <p:spPr>
          <a:xfrm>
            <a:off x="1981200" y="1981200"/>
            <a:ext cx="6932613"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Reference Variable Casting </a:t>
            </a:r>
          </a:p>
        </p:txBody>
      </p:sp>
      <p:sp>
        <p:nvSpPr>
          <p:cNvPr id="31747" name="Text Box 3"/>
          <p:cNvSpPr txBox="1">
            <a:spLocks noChangeArrowheads="1"/>
          </p:cNvSpPr>
          <p:nvPr/>
        </p:nvSpPr>
        <p:spPr bwMode="auto">
          <a:xfrm>
            <a:off x="2209800" y="2971800"/>
            <a:ext cx="6480175" cy="1373188"/>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b="1">
                <a:solidFill>
                  <a:srgbClr val="A50021"/>
                </a:solidFill>
              </a:rPr>
              <a:t>5.2</a:t>
            </a:r>
            <a:r>
              <a:rPr lang="en-IE" sz="2000"/>
              <a:t> Given a scenario, develop code that demonstrates the use</a:t>
            </a:r>
          </a:p>
          <a:p>
            <a:pPr>
              <a:lnSpc>
                <a:spcPct val="80000"/>
              </a:lnSpc>
              <a:spcBef>
                <a:spcPts val="800"/>
              </a:spcBef>
            </a:pPr>
            <a:r>
              <a:rPr lang="en-IE" sz="2000"/>
              <a:t>   of polymorphism. Further, determine when casting will be</a:t>
            </a:r>
          </a:p>
          <a:p>
            <a:pPr>
              <a:lnSpc>
                <a:spcPct val="80000"/>
              </a:lnSpc>
              <a:spcBef>
                <a:spcPts val="800"/>
              </a:spcBef>
            </a:pPr>
            <a:r>
              <a:rPr lang="en-IE" sz="2000"/>
              <a:t>   necessary and recognize compiler vs. runtime erroros</a:t>
            </a:r>
          </a:p>
          <a:p>
            <a:pPr>
              <a:lnSpc>
                <a:spcPct val="80000"/>
              </a:lnSpc>
              <a:spcBef>
                <a:spcPts val="800"/>
              </a:spcBef>
            </a:pPr>
            <a:r>
              <a:rPr lang="en-IE" sz="2000"/>
              <a:t>   related to object reference casting.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Contents</a:t>
            </a:r>
          </a:p>
        </p:txBody>
      </p:sp>
      <p:sp>
        <p:nvSpPr>
          <p:cNvPr id="5122" name="Rectangle 2"/>
          <p:cNvSpPr>
            <a:spLocks noGrp="1" noChangeArrowheads="1"/>
          </p:cNvSpPr>
          <p:nvPr>
            <p:ph type="body" idx="1"/>
          </p:nvPr>
        </p:nvSpPr>
        <p:spPr>
          <a:xfrm>
            <a:off x="1905000" y="1828800"/>
            <a:ext cx="6780213" cy="3810000"/>
          </a:xfrm>
          <a:ln/>
        </p:spPr>
        <p:txBody>
          <a:bodyPr/>
          <a:lstStyle/>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Constructors and Instantiation</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Determine Whether a Default Constructor Will be Created</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Overloaded Constructors</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Coupling and Cohesion</a:t>
            </a:r>
          </a:p>
          <a:p>
            <a:pPr marL="531813" indent="-531813">
              <a:lnSpc>
                <a:spcPct val="80000"/>
              </a:lnSpc>
              <a:buClrTx/>
              <a:buSzTx/>
              <a:buFontTx/>
              <a:buNone/>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endParaRPr lang="en-IE" sz="2000">
              <a:latin typeface="Times New Roman" pitchFamily="16" charset="0"/>
            </a:endParaRPr>
          </a:p>
          <a:p>
            <a:pPr marL="531813" indent="-531813">
              <a:lnSpc>
                <a:spcPct val="80000"/>
              </a:lnSpc>
              <a:buClrTx/>
              <a:buSzTx/>
              <a:buFontTx/>
              <a:buNone/>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endParaRPr lang="en-IE" sz="2000">
              <a:latin typeface="Times New Roman"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Reference Variable Casting</a:t>
            </a:r>
          </a:p>
        </p:txBody>
      </p:sp>
      <p:sp>
        <p:nvSpPr>
          <p:cNvPr id="32770" name="Rectangle 2"/>
          <p:cNvSpPr>
            <a:spLocks noGrp="1" noChangeArrowheads="1"/>
          </p:cNvSpPr>
          <p:nvPr>
            <p:ph type="body" idx="1"/>
          </p:nvPr>
        </p:nvSpPr>
        <p:spPr>
          <a:xfrm>
            <a:off x="1981200" y="18669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If you have a reference variable that refers to a subtype object, you can assign it to a reference variable of the subtype. You must make an explicit cast to do this, and the result is that you can access the subtype’s members with this new reference variable.</a:t>
            </a:r>
          </a:p>
        </p:txBody>
      </p:sp>
      <p:sp>
        <p:nvSpPr>
          <p:cNvPr id="32771" name="Text Box 3"/>
          <p:cNvSpPr txBox="1">
            <a:spLocks noChangeArrowheads="1"/>
          </p:cNvSpPr>
          <p:nvPr/>
        </p:nvSpPr>
        <p:spPr bwMode="auto">
          <a:xfrm>
            <a:off x="2362200" y="3238500"/>
            <a:ext cx="5562600" cy="3140075"/>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a:t>
            </a:r>
          </a:p>
          <a:p>
            <a:pPr>
              <a:lnSpc>
                <a:spcPct val="90000"/>
              </a:lnSpc>
              <a:spcBef>
                <a:spcPts val="600"/>
              </a:spcBef>
            </a:pPr>
            <a:r>
              <a:rPr lang="en-IE" sz="1200">
                <a:latin typeface="Courier New" pitchFamily="49" charset="0"/>
              </a:rPr>
              <a:t>   void makeNoise(){</a:t>
            </a:r>
          </a:p>
          <a:p>
            <a:pPr>
              <a:lnSpc>
                <a:spcPct val="90000"/>
              </a:lnSpc>
              <a:spcBef>
                <a:spcPts val="600"/>
              </a:spcBef>
            </a:pPr>
            <a:r>
              <a:rPr lang="en-IE" sz="1200">
                <a:latin typeface="Courier New" pitchFamily="49" charset="0"/>
              </a:rPr>
              <a:t>      cout &lt;&lt; "generic noise";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Dog : public Animal {</a:t>
            </a:r>
          </a:p>
          <a:p>
            <a:pPr>
              <a:lnSpc>
                <a:spcPct val="90000"/>
              </a:lnSpc>
              <a:spcBef>
                <a:spcPts val="600"/>
              </a:spcBef>
            </a:pPr>
            <a:r>
              <a:rPr lang="en-IE" sz="1200">
                <a:latin typeface="Courier New" pitchFamily="49" charset="0"/>
              </a:rPr>
              <a:t>   void makeNoise(){</a:t>
            </a:r>
          </a:p>
          <a:p>
            <a:pPr>
              <a:lnSpc>
                <a:spcPct val="90000"/>
              </a:lnSpc>
              <a:spcBef>
                <a:spcPts val="600"/>
              </a:spcBef>
            </a:pPr>
            <a:r>
              <a:rPr lang="en-IE" sz="1200">
                <a:latin typeface="Courier New" pitchFamily="49" charset="0"/>
              </a:rPr>
              <a:t>      cout &lt;&lt; "dog noise";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   void playDead(){</a:t>
            </a:r>
          </a:p>
          <a:p>
            <a:pPr>
              <a:lnSpc>
                <a:spcPct val="90000"/>
              </a:lnSpc>
              <a:spcBef>
                <a:spcPts val="600"/>
              </a:spcBef>
            </a:pPr>
            <a:r>
              <a:rPr lang="en-IE" sz="1200">
                <a:latin typeface="Courier New" pitchFamily="49" charset="0"/>
              </a:rPr>
              <a:t>      cout &lt;&lt; “roll over");</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
        <p:nvSpPr>
          <p:cNvPr id="32772" name="Text Box 4"/>
          <p:cNvSpPr txBox="1">
            <a:spLocks noChangeArrowheads="1"/>
          </p:cNvSpPr>
          <p:nvPr/>
        </p:nvSpPr>
        <p:spPr bwMode="auto">
          <a:xfrm>
            <a:off x="1905000" y="156845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Downcasting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Reference Variable Casting</a:t>
            </a:r>
          </a:p>
        </p:txBody>
      </p:sp>
      <p:sp>
        <p:nvSpPr>
          <p:cNvPr id="33794" name="Text Box 2"/>
          <p:cNvSpPr txBox="1">
            <a:spLocks noChangeArrowheads="1"/>
          </p:cNvSpPr>
          <p:nvPr/>
        </p:nvSpPr>
        <p:spPr bwMode="auto">
          <a:xfrm>
            <a:off x="2209800" y="1981200"/>
            <a:ext cx="5562600" cy="26797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void main() {</a:t>
            </a:r>
          </a:p>
          <a:p>
            <a:pPr>
              <a:lnSpc>
                <a:spcPct val="90000"/>
              </a:lnSpc>
              <a:spcBef>
                <a:spcPts val="600"/>
              </a:spcBef>
            </a:pPr>
            <a:r>
              <a:rPr lang="en-IE" sz="1200">
                <a:latin typeface="Courier New" pitchFamily="49" charset="0"/>
              </a:rPr>
              <a:t>      Animal *a = new Animal();</a:t>
            </a:r>
          </a:p>
          <a:p>
            <a:pPr>
              <a:lnSpc>
                <a:spcPct val="90000"/>
              </a:lnSpc>
              <a:spcBef>
                <a:spcPts val="600"/>
              </a:spcBef>
            </a:pPr>
            <a:r>
              <a:rPr lang="en-IE" sz="1200">
                <a:latin typeface="Courier New" pitchFamily="49" charset="0"/>
              </a:rPr>
              <a:t>      Dog *d = (Dog) a; </a:t>
            </a:r>
            <a:r>
              <a:rPr lang="en-IE" sz="1200">
                <a:solidFill>
                  <a:srgbClr val="008000"/>
                </a:solidFill>
                <a:latin typeface="Courier New" pitchFamily="49" charset="0"/>
              </a:rPr>
              <a:t>//ERROR – take this and previous </a:t>
            </a:r>
          </a:p>
          <a:p>
            <a:pPr>
              <a:lnSpc>
                <a:spcPct val="90000"/>
              </a:lnSpc>
              <a:spcBef>
                <a:spcPts val="600"/>
              </a:spcBef>
            </a:pPr>
            <a:r>
              <a:rPr lang="en-IE" sz="1200">
                <a:solidFill>
                  <a:srgbClr val="008000"/>
                </a:solidFill>
                <a:latin typeface="Courier New" pitchFamily="49" charset="0"/>
              </a:rPr>
              <a:t>                       //code out, to compile</a:t>
            </a:r>
          </a:p>
          <a:p>
            <a:pPr>
              <a:lnSpc>
                <a:spcPct val="90000"/>
              </a:lnSpc>
              <a:spcBef>
                <a:spcPts val="600"/>
              </a:spcBef>
            </a:pPr>
            <a:r>
              <a:rPr lang="en-IE" sz="1200">
                <a:latin typeface="Courier New" pitchFamily="49" charset="0"/>
              </a:rPr>
              <a:t>      Animal *a1 = new Dog(); </a:t>
            </a:r>
            <a:r>
              <a:rPr lang="en-IE" sz="1200">
                <a:solidFill>
                  <a:srgbClr val="008000"/>
                </a:solidFill>
                <a:latin typeface="Courier New" pitchFamily="49" charset="0"/>
              </a:rPr>
              <a:t>//IMPORTANT</a:t>
            </a:r>
          </a:p>
          <a:p>
            <a:pPr>
              <a:lnSpc>
                <a:spcPct val="90000"/>
              </a:lnSpc>
              <a:spcBef>
                <a:spcPts val="600"/>
              </a:spcBef>
            </a:pPr>
            <a:r>
              <a:rPr lang="en-IE" sz="1200">
                <a:latin typeface="Courier New" pitchFamily="49" charset="0"/>
              </a:rPr>
              <a:t>      Dog *d1 = (Dog) a1;</a:t>
            </a:r>
          </a:p>
          <a:p>
            <a:pPr>
              <a:lnSpc>
                <a:spcPct val="90000"/>
              </a:lnSpc>
              <a:spcBef>
                <a:spcPts val="600"/>
              </a:spcBef>
            </a:pPr>
            <a:r>
              <a:rPr lang="en-IE" sz="1200">
                <a:latin typeface="Courier New" pitchFamily="49" charset="0"/>
              </a:rPr>
              <a:t>      d1-&gt;playDead();</a:t>
            </a:r>
          </a:p>
          <a:p>
            <a:pPr>
              <a:lnSpc>
                <a:spcPct val="90000"/>
              </a:lnSpc>
              <a:spcBef>
                <a:spcPts val="600"/>
              </a:spcBef>
            </a:pPr>
            <a:r>
              <a:rPr lang="en-IE" sz="1200">
                <a:latin typeface="Courier New" pitchFamily="49" charset="0"/>
              </a:rPr>
              <a:t>      d1-&gt;makeNoise();</a:t>
            </a:r>
          </a:p>
          <a:p>
            <a:pPr>
              <a:lnSpc>
                <a:spcPct val="90000"/>
              </a:lnSpc>
              <a:spcBef>
                <a:spcPts val="600"/>
              </a:spcBef>
            </a:pPr>
            <a:r>
              <a:rPr lang="en-IE" sz="1200">
                <a:latin typeface="Courier New" pitchFamily="49" charset="0"/>
              </a:rPr>
              <a:t>      a1-&gt;makeNoise(); </a:t>
            </a:r>
            <a:r>
              <a:rPr lang="en-IE" sz="1200">
                <a:solidFill>
                  <a:srgbClr val="008000"/>
                </a:solidFill>
                <a:latin typeface="Courier New" pitchFamily="49" charset="0"/>
              </a:rPr>
              <a:t>// Why is the output “dog noise”?</a:t>
            </a:r>
          </a:p>
          <a:p>
            <a:pPr>
              <a:lnSpc>
                <a:spcPct val="90000"/>
              </a:lnSpc>
              <a:spcBef>
                <a:spcPts val="600"/>
              </a:spcBef>
            </a:pPr>
            <a:r>
              <a:rPr lang="en-IE" sz="1200">
                <a:latin typeface="Courier New" pitchFamily="49" charset="0"/>
              </a:rPr>
              <a:t>      a1-&gt;playDead(); </a:t>
            </a:r>
            <a:r>
              <a:rPr lang="en-IE" sz="1200">
                <a:solidFill>
                  <a:srgbClr val="008000"/>
                </a:solidFill>
                <a:latin typeface="Courier New" pitchFamily="49" charset="0"/>
              </a:rPr>
              <a:t>//ERROR – take this code out</a:t>
            </a:r>
          </a:p>
          <a:p>
            <a:pPr>
              <a:lnSpc>
                <a:spcPct val="90000"/>
              </a:lnSpc>
              <a:spcBef>
                <a:spcPts val="600"/>
              </a:spcBef>
            </a:pPr>
            <a:r>
              <a:rPr lang="en-IE" sz="1200">
                <a:latin typeface="Courier New" pitchFamily="49" charset="0"/>
              </a:rPr>
              <a:t>}</a:t>
            </a:r>
          </a:p>
        </p:txBody>
      </p:sp>
      <p:sp>
        <p:nvSpPr>
          <p:cNvPr id="33795" name="Rectangle 3"/>
          <p:cNvSpPr>
            <a:spLocks noGrp="1" noChangeArrowheads="1"/>
          </p:cNvSpPr>
          <p:nvPr>
            <p:ph type="body" idx="1"/>
          </p:nvPr>
        </p:nvSpPr>
        <p:spPr>
          <a:xfrm>
            <a:off x="4572000" y="5334000"/>
            <a:ext cx="2514600" cy="762000"/>
          </a:xfrm>
          <a:solidFill>
            <a:srgbClr val="FF9900"/>
          </a:solidFill>
          <a:ln w="9360">
            <a:solidFill>
              <a:srgbClr val="FF9900"/>
            </a:solidFill>
            <a:miter lim="800000"/>
            <a:headEnd/>
            <a:tailEnd/>
          </a:ln>
        </p:spPr>
        <p:txBody>
          <a:bodyPr/>
          <a:lstStyle/>
          <a:p>
            <a:pPr>
              <a:lnSpc>
                <a:spcPct val="80000"/>
              </a:lnSpc>
              <a:spcBef>
                <a:spcPts val="7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b="1">
                <a:latin typeface="Times New Roman" pitchFamily="16" charset="0"/>
              </a:rPr>
              <a:t>OUTPUT: </a:t>
            </a:r>
            <a:r>
              <a:rPr lang="en-IE" sz="1200">
                <a:latin typeface="Courier New" pitchFamily="49" charset="0"/>
              </a:rPr>
              <a:t>    roll over</a:t>
            </a:r>
          </a:p>
          <a:p>
            <a:pPr>
              <a:lnSpc>
                <a:spcPct val="80000"/>
              </a:lnSpc>
              <a:spcBef>
                <a:spcPts val="7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200">
                <a:latin typeface="Courier New" pitchFamily="49" charset="0"/>
              </a:rPr>
              <a:t>        dog noise</a:t>
            </a:r>
          </a:p>
          <a:p>
            <a:pPr>
              <a:lnSpc>
                <a:spcPct val="80000"/>
              </a:lnSpc>
              <a:spcBef>
                <a:spcPts val="7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200">
                <a:latin typeface="Courier New" pitchFamily="49" charset="0"/>
              </a:rPr>
              <a:t>        dog noise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Reference Variable Casting</a:t>
            </a:r>
          </a:p>
        </p:txBody>
      </p:sp>
      <p:sp>
        <p:nvSpPr>
          <p:cNvPr id="34818" name="Rectangle 2"/>
          <p:cNvSpPr>
            <a:spLocks noGrp="1" noChangeArrowheads="1"/>
          </p:cNvSpPr>
          <p:nvPr>
            <p:ph type="body" idx="1"/>
          </p:nvPr>
        </p:nvSpPr>
        <p:spPr>
          <a:xfrm>
            <a:off x="1981200" y="19812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You can assign a reference variable to a supertype reference variable explicitly or implicitly. This is an inherently safe operation because the assignment restricts the access capabilities of the new variable. </a:t>
            </a:r>
          </a:p>
        </p:txBody>
      </p:sp>
      <p:sp>
        <p:nvSpPr>
          <p:cNvPr id="34819" name="Text Box 3"/>
          <p:cNvSpPr txBox="1">
            <a:spLocks noChangeArrowheads="1"/>
          </p:cNvSpPr>
          <p:nvPr/>
        </p:nvSpPr>
        <p:spPr bwMode="auto">
          <a:xfrm>
            <a:off x="2133600" y="3187700"/>
            <a:ext cx="5562600" cy="18796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void main() {</a:t>
            </a:r>
          </a:p>
          <a:p>
            <a:pPr>
              <a:lnSpc>
                <a:spcPct val="90000"/>
              </a:lnSpc>
              <a:spcBef>
                <a:spcPts val="600"/>
              </a:spcBef>
            </a:pPr>
            <a:r>
              <a:rPr lang="en-IE" sz="1200">
                <a:latin typeface="Courier New" pitchFamily="49" charset="0"/>
              </a:rPr>
              <a:t>	Dog *d = new Dog();</a:t>
            </a:r>
          </a:p>
          <a:p>
            <a:pPr>
              <a:lnSpc>
                <a:spcPct val="90000"/>
              </a:lnSpc>
              <a:spcBef>
                <a:spcPts val="600"/>
              </a:spcBef>
            </a:pPr>
            <a:r>
              <a:rPr lang="en-IE" sz="1200">
                <a:latin typeface="Courier New" pitchFamily="49" charset="0"/>
              </a:rPr>
              <a:t>      	Animal *a = (Animal) d; </a:t>
            </a:r>
            <a:r>
              <a:rPr lang="en-IE" sz="1200">
                <a:solidFill>
                  <a:srgbClr val="008000"/>
                </a:solidFill>
                <a:latin typeface="Courier New" pitchFamily="49" charset="0"/>
              </a:rPr>
              <a:t>//Explicit casting</a:t>
            </a:r>
          </a:p>
          <a:p>
            <a:pPr>
              <a:lnSpc>
                <a:spcPct val="90000"/>
              </a:lnSpc>
              <a:spcBef>
                <a:spcPts val="600"/>
              </a:spcBef>
            </a:pPr>
            <a:r>
              <a:rPr lang="en-IE" sz="1200">
                <a:latin typeface="Courier New" pitchFamily="49" charset="0"/>
              </a:rPr>
              <a:t>      	Animal *a1 = d;         </a:t>
            </a:r>
            <a:r>
              <a:rPr lang="en-IE" sz="1200">
                <a:solidFill>
                  <a:srgbClr val="008000"/>
                </a:solidFill>
                <a:latin typeface="Courier New" pitchFamily="49" charset="0"/>
              </a:rPr>
              <a:t>//Implicit 			    // casting</a:t>
            </a:r>
            <a:r>
              <a:rPr lang="en-IE" sz="1200">
                <a:latin typeface="Courier New" pitchFamily="49" charset="0"/>
              </a:rPr>
              <a:t>	</a:t>
            </a:r>
          </a:p>
          <a:p>
            <a:pPr>
              <a:lnSpc>
                <a:spcPct val="90000"/>
              </a:lnSpc>
              <a:spcBef>
                <a:spcPts val="600"/>
              </a:spcBef>
            </a:pPr>
            <a:r>
              <a:rPr lang="en-IE" sz="1200">
                <a:latin typeface="Courier New" pitchFamily="49" charset="0"/>
              </a:rPr>
              <a:t>      	a-&gt;makeNoise(); </a:t>
            </a:r>
          </a:p>
          <a:p>
            <a:pPr>
              <a:lnSpc>
                <a:spcPct val="90000"/>
              </a:lnSpc>
              <a:spcBef>
                <a:spcPts val="600"/>
              </a:spcBef>
            </a:pPr>
            <a:r>
              <a:rPr lang="en-IE" sz="1200">
                <a:latin typeface="Courier New" pitchFamily="49" charset="0"/>
              </a:rPr>
              <a:t>      	a1-&gt;makeNoise();	</a:t>
            </a:r>
          </a:p>
          <a:p>
            <a:pPr>
              <a:lnSpc>
                <a:spcPct val="90000"/>
              </a:lnSpc>
              <a:spcBef>
                <a:spcPts val="600"/>
              </a:spcBef>
            </a:pPr>
            <a:r>
              <a:rPr lang="en-IE" sz="1200">
                <a:latin typeface="Courier New" pitchFamily="49" charset="0"/>
              </a:rPr>
              <a:t>}</a:t>
            </a:r>
          </a:p>
        </p:txBody>
      </p:sp>
      <p:sp>
        <p:nvSpPr>
          <p:cNvPr id="34820" name="Text Box 4"/>
          <p:cNvSpPr txBox="1">
            <a:spLocks noChangeArrowheads="1"/>
          </p:cNvSpPr>
          <p:nvPr/>
        </p:nvSpPr>
        <p:spPr bwMode="auto">
          <a:xfrm>
            <a:off x="4343400" y="5562600"/>
            <a:ext cx="2514600" cy="762000"/>
          </a:xfrm>
          <a:prstGeom prst="rect">
            <a:avLst/>
          </a:prstGeom>
          <a:solidFill>
            <a:srgbClr val="FF9900"/>
          </a:solidFill>
          <a:ln w="936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9pPr>
          </a:lstStyle>
          <a:p>
            <a:pPr>
              <a:lnSpc>
                <a:spcPct val="80000"/>
              </a:lnSpc>
              <a:spcBef>
                <a:spcPts val="700"/>
              </a:spcBef>
            </a:pPr>
            <a:r>
              <a:rPr lang="en-US" sz="1200" b="1"/>
              <a:t>OUTPUT: </a:t>
            </a:r>
            <a:r>
              <a:rPr lang="en-US" sz="1200">
                <a:latin typeface="Courier New" pitchFamily="49" charset="0"/>
              </a:rPr>
              <a:t>dog noise</a:t>
            </a:r>
          </a:p>
          <a:p>
            <a:pPr>
              <a:lnSpc>
                <a:spcPct val="80000"/>
              </a:lnSpc>
              <a:spcBef>
                <a:spcPts val="700"/>
              </a:spcBef>
            </a:pPr>
            <a:r>
              <a:rPr lang="en-IE" sz="1200">
                <a:latin typeface="Courier New" pitchFamily="49" charset="0"/>
              </a:rPr>
              <a:t>        dog noise</a:t>
            </a:r>
          </a:p>
        </p:txBody>
      </p:sp>
      <p:sp>
        <p:nvSpPr>
          <p:cNvPr id="34821" name="Text Box 5"/>
          <p:cNvSpPr txBox="1">
            <a:spLocks noChangeArrowheads="1"/>
          </p:cNvSpPr>
          <p:nvPr/>
        </p:nvSpPr>
        <p:spPr bwMode="auto">
          <a:xfrm>
            <a:off x="1905000" y="156845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Upcasting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Legal Return Types</a:t>
            </a:r>
          </a:p>
        </p:txBody>
      </p:sp>
      <p:sp>
        <p:nvSpPr>
          <p:cNvPr id="35842" name="Rectangle 2"/>
          <p:cNvSpPr>
            <a:spLocks noGrp="1" noChangeArrowheads="1"/>
          </p:cNvSpPr>
          <p:nvPr>
            <p:ph type="body" idx="1"/>
          </p:nvPr>
        </p:nvSpPr>
        <p:spPr>
          <a:xfrm>
            <a:off x="1981200" y="1981200"/>
            <a:ext cx="6932613"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Legal return types</a:t>
            </a: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2000">
              <a:latin typeface="Times New Roman" pitchFamily="16" charset="0"/>
            </a:endParaRPr>
          </a:p>
        </p:txBody>
      </p:sp>
      <p:sp>
        <p:nvSpPr>
          <p:cNvPr id="35843" name="Text Box 3"/>
          <p:cNvSpPr txBox="1">
            <a:spLocks noChangeArrowheads="1"/>
          </p:cNvSpPr>
          <p:nvPr/>
        </p:nvSpPr>
        <p:spPr bwMode="auto">
          <a:xfrm>
            <a:off x="2209800" y="2971800"/>
            <a:ext cx="6480175" cy="1373188"/>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b="1">
                <a:solidFill>
                  <a:srgbClr val="A50021"/>
                </a:solidFill>
              </a:rPr>
              <a:t>1.5</a:t>
            </a:r>
            <a:r>
              <a:rPr lang="en-IE" sz="2000"/>
              <a:t> Given a code example, determine if a method is correctly</a:t>
            </a:r>
          </a:p>
          <a:p>
            <a:pPr>
              <a:lnSpc>
                <a:spcPct val="80000"/>
              </a:lnSpc>
              <a:spcBef>
                <a:spcPts val="800"/>
              </a:spcBef>
            </a:pPr>
            <a:r>
              <a:rPr lang="en-IE" sz="2000"/>
              <a:t>   overriding or overloading another method, and identify</a:t>
            </a:r>
          </a:p>
          <a:p>
            <a:pPr>
              <a:lnSpc>
                <a:spcPct val="80000"/>
              </a:lnSpc>
              <a:spcBef>
                <a:spcPts val="800"/>
              </a:spcBef>
            </a:pPr>
            <a:r>
              <a:rPr lang="en-IE" sz="2000"/>
              <a:t>   legal return values (including covariant returns), for the</a:t>
            </a:r>
          </a:p>
          <a:p>
            <a:pPr>
              <a:lnSpc>
                <a:spcPct val="80000"/>
              </a:lnSpc>
              <a:spcBef>
                <a:spcPts val="800"/>
              </a:spcBef>
            </a:pPr>
            <a:r>
              <a:rPr lang="en-IE" sz="2000"/>
              <a:t>   method.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Legal Return Types</a:t>
            </a:r>
          </a:p>
        </p:txBody>
      </p:sp>
      <p:sp>
        <p:nvSpPr>
          <p:cNvPr id="36866" name="Rectangle 2"/>
          <p:cNvSpPr>
            <a:spLocks noGrp="1" noChangeArrowheads="1"/>
          </p:cNvSpPr>
          <p:nvPr>
            <p:ph type="body" idx="1"/>
          </p:nvPr>
        </p:nvSpPr>
        <p:spPr>
          <a:xfrm>
            <a:off x="1981200" y="1524000"/>
            <a:ext cx="6629400" cy="4114800"/>
          </a:xfrm>
          <a:ln/>
        </p:spPr>
        <p:txBody>
          <a:bodyPr/>
          <a:lstStyle/>
          <a:p>
            <a:pPr marL="341313" indent="-341313">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Remember, only inherited methods can be overloaded and method overloading is only a name reuse!</a:t>
            </a: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When you are overloading method, you MUST change the argument list! </a:t>
            </a:r>
          </a:p>
        </p:txBody>
      </p:sp>
      <p:sp>
        <p:nvSpPr>
          <p:cNvPr id="36867" name="Text Box 3"/>
          <p:cNvSpPr txBox="1">
            <a:spLocks noChangeArrowheads="1"/>
          </p:cNvSpPr>
          <p:nvPr/>
        </p:nvSpPr>
        <p:spPr bwMode="auto">
          <a:xfrm>
            <a:off x="1676400" y="4191000"/>
            <a:ext cx="3048000" cy="1458913"/>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Foo{</a:t>
            </a:r>
          </a:p>
          <a:p>
            <a:pPr>
              <a:lnSpc>
                <a:spcPct val="90000"/>
              </a:lnSpc>
              <a:spcBef>
                <a:spcPts val="600"/>
              </a:spcBef>
            </a:pPr>
            <a:r>
              <a:rPr lang="en-IE" sz="1200">
                <a:latin typeface="Courier New" pitchFamily="49" charset="0"/>
              </a:rPr>
              <a:t>   void go(){}</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Barr : public Foo {</a:t>
            </a:r>
          </a:p>
          <a:p>
            <a:pPr>
              <a:lnSpc>
                <a:spcPct val="90000"/>
              </a:lnSpc>
              <a:spcBef>
                <a:spcPts val="600"/>
              </a:spcBef>
            </a:pPr>
            <a:r>
              <a:rPr lang="en-IE" sz="1200">
                <a:latin typeface="Courier New" pitchFamily="49" charset="0"/>
              </a:rPr>
              <a:t>   String go(int x){}</a:t>
            </a:r>
          </a:p>
          <a:p>
            <a:pPr>
              <a:lnSpc>
                <a:spcPct val="90000"/>
              </a:lnSpc>
              <a:spcBef>
                <a:spcPts val="600"/>
              </a:spcBef>
            </a:pPr>
            <a:r>
              <a:rPr lang="en-IE" sz="1200">
                <a:latin typeface="Courier New" pitchFamily="49" charset="0"/>
              </a:rPr>
              <a:t>}</a:t>
            </a:r>
          </a:p>
        </p:txBody>
      </p:sp>
      <p:sp>
        <p:nvSpPr>
          <p:cNvPr id="36868" name="Text Box 4"/>
          <p:cNvSpPr txBox="1">
            <a:spLocks noChangeArrowheads="1"/>
          </p:cNvSpPr>
          <p:nvPr/>
        </p:nvSpPr>
        <p:spPr bwMode="auto">
          <a:xfrm>
            <a:off x="1905000" y="1524000"/>
            <a:ext cx="6551613"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Return Type Declarations – Return types on Overloaded Methods</a:t>
            </a:r>
          </a:p>
        </p:txBody>
      </p:sp>
      <p:sp>
        <p:nvSpPr>
          <p:cNvPr id="36869" name="Text Box 5"/>
          <p:cNvSpPr txBox="1">
            <a:spLocks noChangeArrowheads="1"/>
          </p:cNvSpPr>
          <p:nvPr/>
        </p:nvSpPr>
        <p:spPr bwMode="auto">
          <a:xfrm>
            <a:off x="5334000" y="4191000"/>
            <a:ext cx="3048000" cy="1458913"/>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Foo{</a:t>
            </a:r>
          </a:p>
          <a:p>
            <a:pPr>
              <a:lnSpc>
                <a:spcPct val="90000"/>
              </a:lnSpc>
              <a:spcBef>
                <a:spcPts val="600"/>
              </a:spcBef>
            </a:pPr>
            <a:r>
              <a:rPr lang="en-IE" sz="1200">
                <a:latin typeface="Courier New" pitchFamily="49" charset="0"/>
              </a:rPr>
              <a:t>   void go(){}</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Barr : public Foo {</a:t>
            </a:r>
          </a:p>
          <a:p>
            <a:pPr>
              <a:lnSpc>
                <a:spcPct val="90000"/>
              </a:lnSpc>
              <a:spcBef>
                <a:spcPts val="600"/>
              </a:spcBef>
            </a:pPr>
            <a:r>
              <a:rPr lang="en-IE" sz="1200">
                <a:latin typeface="Courier New" pitchFamily="49" charset="0"/>
              </a:rPr>
              <a:t>   String go(){}</a:t>
            </a:r>
          </a:p>
          <a:p>
            <a:pPr>
              <a:lnSpc>
                <a:spcPct val="90000"/>
              </a:lnSpc>
              <a:spcBef>
                <a:spcPts val="600"/>
              </a:spcBef>
            </a:pPr>
            <a:r>
              <a:rPr lang="en-IE" sz="1200">
                <a:latin typeface="Courier New" pitchFamily="49" charset="0"/>
              </a:rPr>
              <a:t>}</a:t>
            </a:r>
          </a:p>
        </p:txBody>
      </p:sp>
      <p:sp>
        <p:nvSpPr>
          <p:cNvPr id="36870" name="Text Box 6"/>
          <p:cNvSpPr txBox="1">
            <a:spLocks noChangeArrowheads="1"/>
          </p:cNvSpPr>
          <p:nvPr/>
        </p:nvSpPr>
        <p:spPr bwMode="auto">
          <a:xfrm>
            <a:off x="1676400" y="3733800"/>
            <a:ext cx="20574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1800" u="sng"/>
              <a:t>Legal Overloading!</a:t>
            </a:r>
          </a:p>
        </p:txBody>
      </p:sp>
      <p:sp>
        <p:nvSpPr>
          <p:cNvPr id="36871" name="Text Box 7"/>
          <p:cNvSpPr txBox="1">
            <a:spLocks noChangeArrowheads="1"/>
          </p:cNvSpPr>
          <p:nvPr/>
        </p:nvSpPr>
        <p:spPr bwMode="auto">
          <a:xfrm>
            <a:off x="5257800" y="3733800"/>
            <a:ext cx="2362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1800" u="sng"/>
              <a:t>Illegal Overloading!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Legal Return Types</a:t>
            </a:r>
          </a:p>
        </p:txBody>
      </p:sp>
      <p:sp>
        <p:nvSpPr>
          <p:cNvPr id="37890" name="Rectangle 2"/>
          <p:cNvSpPr>
            <a:spLocks noGrp="1" noChangeArrowheads="1"/>
          </p:cNvSpPr>
          <p:nvPr>
            <p:ph type="body" idx="1"/>
          </p:nvPr>
        </p:nvSpPr>
        <p:spPr>
          <a:xfrm>
            <a:off x="1981200" y="1524000"/>
            <a:ext cx="6629400" cy="4114800"/>
          </a:xfrm>
          <a:ln/>
        </p:spPr>
        <p:txBody>
          <a:bodyPr/>
          <a:lstStyle/>
          <a:p>
            <a:pPr marL="341313" indent="-341313">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Remember, only inherited methods can be overridden, the subclass method must match the inherited method. </a:t>
            </a: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You are allowed to change the return type in the overriding method as long as the new return type is a subtype of the declared return type of the overridden (superclass) method – </a:t>
            </a:r>
            <a:r>
              <a:rPr lang="en-US" sz="1800" b="1">
                <a:latin typeface="Times New Roman" pitchFamily="16" charset="0"/>
              </a:rPr>
              <a:t>covariant return</a:t>
            </a:r>
            <a:r>
              <a:rPr lang="en-US" sz="1800">
                <a:latin typeface="Times New Roman" pitchFamily="16" charset="0"/>
              </a:rPr>
              <a:t>  </a:t>
            </a:r>
          </a:p>
        </p:txBody>
      </p:sp>
      <p:sp>
        <p:nvSpPr>
          <p:cNvPr id="37891" name="Text Box 3"/>
          <p:cNvSpPr txBox="1">
            <a:spLocks noChangeArrowheads="1"/>
          </p:cNvSpPr>
          <p:nvPr/>
        </p:nvSpPr>
        <p:spPr bwMode="auto">
          <a:xfrm>
            <a:off x="4648200" y="4191000"/>
            <a:ext cx="2819400" cy="219075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Alpha {</a:t>
            </a:r>
          </a:p>
          <a:p>
            <a:pPr>
              <a:lnSpc>
                <a:spcPct val="90000"/>
              </a:lnSpc>
              <a:spcBef>
                <a:spcPts val="600"/>
              </a:spcBef>
            </a:pPr>
            <a:r>
              <a:rPr lang="en-IE" sz="1200">
                <a:latin typeface="Courier New" pitchFamily="49" charset="0"/>
              </a:rPr>
              <a:t>   </a:t>
            </a:r>
            <a:r>
              <a:rPr lang="en-IE" sz="1200" b="1">
                <a:latin typeface="Courier New" pitchFamily="49" charset="0"/>
              </a:rPr>
              <a:t>Alpha</a:t>
            </a:r>
            <a:r>
              <a:rPr lang="en-IE" sz="1200">
                <a:latin typeface="Courier New" pitchFamily="49" charset="0"/>
              </a:rPr>
              <a:t> doStuff(char c){</a:t>
            </a:r>
            <a:br>
              <a:rPr lang="en-IE" sz="1200">
                <a:latin typeface="Courier New" pitchFamily="49" charset="0"/>
              </a:rPr>
            </a:br>
            <a:r>
              <a:rPr lang="en-IE" sz="1200">
                <a:latin typeface="Courier New" pitchFamily="49" charset="0"/>
              </a:rPr>
              <a:t>      return new Alpha();</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Beta : public</a:t>
            </a:r>
            <a:r>
              <a:rPr lang="en-IE" sz="1200" b="1">
                <a:latin typeface="Courier New" pitchFamily="49" charset="0"/>
              </a:rPr>
              <a:t> Alpha</a:t>
            </a:r>
            <a:r>
              <a:rPr lang="en-IE" sz="1200">
                <a:latin typeface="Courier New" pitchFamily="49" charset="0"/>
              </a:rPr>
              <a:t> {</a:t>
            </a:r>
          </a:p>
          <a:p>
            <a:pPr>
              <a:lnSpc>
                <a:spcPct val="90000"/>
              </a:lnSpc>
              <a:spcBef>
                <a:spcPts val="600"/>
              </a:spcBef>
            </a:pPr>
            <a:r>
              <a:rPr lang="en-IE" sz="1200">
                <a:latin typeface="Courier New" pitchFamily="49" charset="0"/>
              </a:rPr>
              <a:t>   </a:t>
            </a:r>
            <a:r>
              <a:rPr lang="en-IE" sz="1200" b="1">
                <a:latin typeface="Courier New" pitchFamily="49" charset="0"/>
              </a:rPr>
              <a:t>Beta</a:t>
            </a:r>
            <a:r>
              <a:rPr lang="en-IE" sz="1200">
                <a:latin typeface="Courier New" pitchFamily="49" charset="0"/>
              </a:rPr>
              <a:t> doStuff(char c) {</a:t>
            </a:r>
            <a:br>
              <a:rPr lang="en-IE" sz="1200">
                <a:latin typeface="Courier New" pitchFamily="49" charset="0"/>
              </a:rPr>
            </a:br>
            <a:r>
              <a:rPr lang="en-IE" sz="1200">
                <a:latin typeface="Courier New" pitchFamily="49" charset="0"/>
              </a:rPr>
              <a:t>      return new Beta();</a:t>
            </a:r>
            <a:br>
              <a:rPr lang="en-IE" sz="1200">
                <a:latin typeface="Courier New" pitchFamily="49" charset="0"/>
              </a:rPr>
            </a:br>
            <a:r>
              <a:rPr lang="en-IE" sz="1200">
                <a:latin typeface="Courier New" pitchFamily="49" charset="0"/>
              </a:rPr>
              <a:t>   }</a:t>
            </a:r>
          </a:p>
          <a:p>
            <a:pPr>
              <a:lnSpc>
                <a:spcPct val="90000"/>
              </a:lnSpc>
              <a:spcBef>
                <a:spcPts val="600"/>
              </a:spcBef>
            </a:pPr>
            <a:r>
              <a:rPr lang="en-IE" sz="1200">
                <a:latin typeface="Courier New" pitchFamily="49" charset="0"/>
              </a:rPr>
              <a:t>}</a:t>
            </a:r>
          </a:p>
        </p:txBody>
      </p:sp>
      <p:sp>
        <p:nvSpPr>
          <p:cNvPr id="37892" name="Text Box 4"/>
          <p:cNvSpPr txBox="1">
            <a:spLocks noChangeArrowheads="1"/>
          </p:cNvSpPr>
          <p:nvPr/>
        </p:nvSpPr>
        <p:spPr bwMode="auto">
          <a:xfrm>
            <a:off x="1981200" y="1524000"/>
            <a:ext cx="6551613"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Return Type Declarations - Overriding and Return Types, </a:t>
            </a:r>
          </a:p>
          <a:p>
            <a:r>
              <a:rPr lang="en-US" sz="2000" b="1">
                <a:solidFill>
                  <a:srgbClr val="A50021"/>
                </a:solidFill>
              </a:rPr>
              <a:t>and Covariant Returns</a:t>
            </a:r>
          </a:p>
        </p:txBody>
      </p:sp>
      <p:sp>
        <p:nvSpPr>
          <p:cNvPr id="37893" name="Text Box 5"/>
          <p:cNvSpPr txBox="1">
            <a:spLocks noChangeArrowheads="1"/>
          </p:cNvSpPr>
          <p:nvPr/>
        </p:nvSpPr>
        <p:spPr bwMode="auto">
          <a:xfrm>
            <a:off x="2362200" y="4191000"/>
            <a:ext cx="20574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1800" u="sng"/>
              <a:t>Legal Overriding!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Legal Return Types</a:t>
            </a:r>
          </a:p>
        </p:txBody>
      </p:sp>
      <p:sp>
        <p:nvSpPr>
          <p:cNvPr id="38914" name="Rectangle 2"/>
          <p:cNvSpPr>
            <a:spLocks noGrp="1" noChangeArrowheads="1"/>
          </p:cNvSpPr>
          <p:nvPr>
            <p:ph type="body" idx="1"/>
          </p:nvPr>
        </p:nvSpPr>
        <p:spPr>
          <a:xfrm>
            <a:off x="1981200" y="1524000"/>
            <a:ext cx="6629400" cy="4114800"/>
          </a:xfrm>
          <a:ln/>
        </p:spPr>
        <p:txBody>
          <a:bodyPr/>
          <a:lstStyle/>
          <a:p>
            <a:pPr marL="608013" indent="-608013">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608013" indent="-608013">
              <a:buFont typeface="Times New Roman" pitchFamily="16" charset="0"/>
              <a:buAutoNum type="arabicPeriod"/>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You can return a </a:t>
            </a:r>
            <a:r>
              <a:rPr lang="en-US" sz="1400">
                <a:latin typeface="Courier New" pitchFamily="49" charset="0"/>
              </a:rPr>
              <a:t>null </a:t>
            </a:r>
            <a:r>
              <a:rPr lang="en-US" sz="1800">
                <a:latin typeface="Times New Roman" pitchFamily="16" charset="0"/>
              </a:rPr>
              <a:t>in a method with an object reference return type.</a:t>
            </a:r>
          </a:p>
          <a:p>
            <a:pPr marL="608013" indent="-6080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608013" indent="-6080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608013" indent="-6080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608013" indent="-6080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608013" indent="-608013">
              <a:buFont typeface="Times New Roman" pitchFamily="16" charset="0"/>
              <a:buAutoNum type="arabicPeriod"/>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In a method with a primitive return type, you can return any value or variable that can be implicitly converted to the declared return type. </a:t>
            </a:r>
          </a:p>
        </p:txBody>
      </p:sp>
      <p:sp>
        <p:nvSpPr>
          <p:cNvPr id="38915" name="Text Box 3"/>
          <p:cNvSpPr txBox="1">
            <a:spLocks noChangeArrowheads="1"/>
          </p:cNvSpPr>
          <p:nvPr/>
        </p:nvSpPr>
        <p:spPr bwMode="auto">
          <a:xfrm>
            <a:off x="2362200" y="2590800"/>
            <a:ext cx="2514600" cy="73818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Button doStuff() {</a:t>
            </a:r>
          </a:p>
          <a:p>
            <a:pPr>
              <a:lnSpc>
                <a:spcPct val="90000"/>
              </a:lnSpc>
              <a:spcBef>
                <a:spcPts val="600"/>
              </a:spcBef>
            </a:pPr>
            <a:r>
              <a:rPr lang="en-IE" sz="1200">
                <a:latin typeface="Courier New" pitchFamily="49" charset="0"/>
              </a:rPr>
              <a:t>   return null;</a:t>
            </a:r>
          </a:p>
          <a:p>
            <a:pPr>
              <a:lnSpc>
                <a:spcPct val="90000"/>
              </a:lnSpc>
              <a:spcBef>
                <a:spcPts val="600"/>
              </a:spcBef>
            </a:pPr>
            <a:r>
              <a:rPr lang="en-IE" sz="1200">
                <a:latin typeface="Courier New" pitchFamily="49" charset="0"/>
              </a:rPr>
              <a:t>}</a:t>
            </a:r>
          </a:p>
        </p:txBody>
      </p:sp>
      <p:sp>
        <p:nvSpPr>
          <p:cNvPr id="38916" name="Text Box 4"/>
          <p:cNvSpPr txBox="1">
            <a:spLocks noChangeArrowheads="1"/>
          </p:cNvSpPr>
          <p:nvPr/>
        </p:nvSpPr>
        <p:spPr bwMode="auto">
          <a:xfrm>
            <a:off x="1828800" y="152400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Returning a Value – Six rules</a:t>
            </a:r>
          </a:p>
        </p:txBody>
      </p:sp>
      <p:sp>
        <p:nvSpPr>
          <p:cNvPr id="38917" name="Text Box 5"/>
          <p:cNvSpPr txBox="1">
            <a:spLocks noChangeArrowheads="1"/>
          </p:cNvSpPr>
          <p:nvPr/>
        </p:nvSpPr>
        <p:spPr bwMode="auto">
          <a:xfrm>
            <a:off x="2362200" y="5410200"/>
            <a:ext cx="4267200" cy="9779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int foo{</a:t>
            </a:r>
          </a:p>
          <a:p>
            <a:pPr>
              <a:lnSpc>
                <a:spcPct val="90000"/>
              </a:lnSpc>
              <a:spcBef>
                <a:spcPts val="600"/>
              </a:spcBef>
            </a:pPr>
            <a:r>
              <a:rPr lang="en-IE" sz="1200">
                <a:latin typeface="Courier New" pitchFamily="49" charset="0"/>
              </a:rPr>
              <a:t>   char c = ‘c’;</a:t>
            </a:r>
          </a:p>
          <a:p>
            <a:pPr>
              <a:lnSpc>
                <a:spcPct val="90000"/>
              </a:lnSpc>
              <a:spcBef>
                <a:spcPts val="600"/>
              </a:spcBef>
            </a:pPr>
            <a:r>
              <a:rPr lang="en-IE" sz="1200">
                <a:latin typeface="Courier New" pitchFamily="49" charset="0"/>
              </a:rPr>
              <a:t>   return c; //char is compatible with int</a:t>
            </a:r>
          </a:p>
          <a:p>
            <a:pPr>
              <a:lnSpc>
                <a:spcPct val="90000"/>
              </a:lnSpc>
              <a:spcBef>
                <a:spcPts val="600"/>
              </a:spcBef>
            </a:pPr>
            <a:r>
              <a:rPr lang="en-IE" sz="12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Legal Return Types</a:t>
            </a:r>
          </a:p>
        </p:txBody>
      </p:sp>
      <p:sp>
        <p:nvSpPr>
          <p:cNvPr id="39938" name="Rectangle 2"/>
          <p:cNvSpPr>
            <a:spLocks noGrp="1" noChangeArrowheads="1"/>
          </p:cNvSpPr>
          <p:nvPr>
            <p:ph type="body" idx="1"/>
          </p:nvPr>
        </p:nvSpPr>
        <p:spPr>
          <a:xfrm>
            <a:off x="1981200" y="1524000"/>
            <a:ext cx="6629400" cy="4114800"/>
          </a:xfrm>
          <a:ln/>
        </p:spPr>
        <p:txBody>
          <a:bodyPr/>
          <a:lstStyle/>
          <a:p>
            <a:pPr marL="608013" indent="-608013">
              <a:buFont typeface="Times New Roman" pitchFamily="16" charset="0"/>
              <a:buAutoNum type="arabicPeriod"/>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en-US" sz="1800">
                <a:latin typeface="Times New Roman" pitchFamily="16" charset="0"/>
              </a:rPr>
              <a:t>In a method with a primitive return type, you can return any value or variable that can be explicitly cast to the declared return type.</a:t>
            </a: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Font typeface="Times New Roman" pitchFamily="16" charset="0"/>
              <a:buAutoNum type="arabicPeriod"/>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en-US" sz="1800">
                <a:latin typeface="Times New Roman" pitchFamily="16" charset="0"/>
              </a:rPr>
              <a:t>You must not return anything from a method with a void return type.</a:t>
            </a: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p:txBody>
      </p:sp>
      <p:sp>
        <p:nvSpPr>
          <p:cNvPr id="39939" name="Text Box 3"/>
          <p:cNvSpPr txBox="1">
            <a:spLocks noChangeArrowheads="1"/>
          </p:cNvSpPr>
          <p:nvPr/>
        </p:nvSpPr>
        <p:spPr bwMode="auto">
          <a:xfrm>
            <a:off x="2438400" y="2514600"/>
            <a:ext cx="2514600" cy="9779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int foo() {</a:t>
            </a:r>
          </a:p>
          <a:p>
            <a:pPr>
              <a:lnSpc>
                <a:spcPct val="90000"/>
              </a:lnSpc>
              <a:spcBef>
                <a:spcPts val="600"/>
              </a:spcBef>
            </a:pPr>
            <a:r>
              <a:rPr lang="en-IE" sz="1200">
                <a:latin typeface="Courier New" pitchFamily="49" charset="0"/>
              </a:rPr>
              <a:t>   float f = 32.53;</a:t>
            </a:r>
          </a:p>
          <a:p>
            <a:pPr>
              <a:lnSpc>
                <a:spcPct val="90000"/>
              </a:lnSpc>
              <a:spcBef>
                <a:spcPts val="600"/>
              </a:spcBef>
            </a:pPr>
            <a:r>
              <a:rPr lang="en-IE" sz="1200">
                <a:latin typeface="Courier New" pitchFamily="49" charset="0"/>
              </a:rPr>
              <a:t>   return (int)f;</a:t>
            </a:r>
          </a:p>
          <a:p>
            <a:pPr>
              <a:lnSpc>
                <a:spcPct val="90000"/>
              </a:lnSpc>
              <a:spcBef>
                <a:spcPts val="600"/>
              </a:spcBef>
            </a:pPr>
            <a:r>
              <a:rPr lang="en-IE" sz="1200">
                <a:latin typeface="Courier New" pitchFamily="49" charset="0"/>
              </a:rPr>
              <a:t>}</a:t>
            </a:r>
          </a:p>
        </p:txBody>
      </p:sp>
      <p:sp>
        <p:nvSpPr>
          <p:cNvPr id="39940" name="Text Box 4"/>
          <p:cNvSpPr txBox="1">
            <a:spLocks noChangeArrowheads="1"/>
          </p:cNvSpPr>
          <p:nvPr/>
        </p:nvSpPr>
        <p:spPr bwMode="auto">
          <a:xfrm>
            <a:off x="2362200" y="4343400"/>
            <a:ext cx="4953000" cy="73818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void bar(){</a:t>
            </a:r>
          </a:p>
          <a:p>
            <a:pPr>
              <a:lnSpc>
                <a:spcPct val="90000"/>
              </a:lnSpc>
              <a:spcBef>
                <a:spcPts val="600"/>
              </a:spcBef>
            </a:pPr>
            <a:r>
              <a:rPr lang="en-IE" sz="1200">
                <a:latin typeface="Courier New" pitchFamily="49" charset="0"/>
              </a:rPr>
              <a:t>   return “Not legal”; //Not legal!!!</a:t>
            </a:r>
          </a:p>
          <a:p>
            <a:pPr>
              <a:lnSpc>
                <a:spcPct val="90000"/>
              </a:lnSpc>
              <a:spcBef>
                <a:spcPts val="600"/>
              </a:spcBef>
            </a:pPr>
            <a:r>
              <a:rPr lang="en-IE" sz="12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Legal Return Types</a:t>
            </a:r>
          </a:p>
        </p:txBody>
      </p:sp>
      <p:sp>
        <p:nvSpPr>
          <p:cNvPr id="40962" name="Rectangle 2"/>
          <p:cNvSpPr>
            <a:spLocks noGrp="1" noChangeArrowheads="1"/>
          </p:cNvSpPr>
          <p:nvPr>
            <p:ph type="body" idx="1"/>
          </p:nvPr>
        </p:nvSpPr>
        <p:spPr>
          <a:xfrm>
            <a:off x="1981200" y="1524000"/>
            <a:ext cx="6629400" cy="4114800"/>
          </a:xfrm>
          <a:ln/>
        </p:spPr>
        <p:txBody>
          <a:bodyPr/>
          <a:lstStyle/>
          <a:p>
            <a:pPr marL="608013" indent="-608013">
              <a:buFont typeface="Times New Roman" pitchFamily="16" charset="0"/>
              <a:buAutoNum type="arabicPeriod"/>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en-US" sz="1800">
                <a:latin typeface="Times New Roman" pitchFamily="16" charset="0"/>
              </a:rPr>
              <a:t>Careful – a method with an object reference return type, can return a subtype also a method with an interface return type, can return any implementer.</a:t>
            </a: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a:p>
            <a:pPr marL="608013" indent="-608013">
              <a:buClrTx/>
              <a:buSzTx/>
              <a:buFontTx/>
              <a:buNone/>
              <a:tabLst>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en-US" sz="1800">
              <a:latin typeface="Times New Roman" pitchFamily="16" charset="0"/>
            </a:endParaRPr>
          </a:p>
        </p:txBody>
      </p:sp>
      <p:sp>
        <p:nvSpPr>
          <p:cNvPr id="40963" name="Text Box 3"/>
          <p:cNvSpPr txBox="1">
            <a:spLocks noChangeArrowheads="1"/>
          </p:cNvSpPr>
          <p:nvPr/>
        </p:nvSpPr>
        <p:spPr bwMode="auto">
          <a:xfrm>
            <a:off x="2438400" y="2438400"/>
            <a:ext cx="5105400" cy="73818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Animal getAnimal(){</a:t>
            </a:r>
          </a:p>
          <a:p>
            <a:pPr>
              <a:lnSpc>
                <a:spcPct val="90000"/>
              </a:lnSpc>
              <a:spcBef>
                <a:spcPts val="600"/>
              </a:spcBef>
            </a:pPr>
            <a:r>
              <a:rPr lang="en-IE" sz="1200">
                <a:latin typeface="Courier New" pitchFamily="49" charset="0"/>
              </a:rPr>
              <a:t>   return new Horse(); //assume Horse : public Animal</a:t>
            </a:r>
          </a:p>
          <a:p>
            <a:pPr>
              <a:lnSpc>
                <a:spcPct val="90000"/>
              </a:lnSpc>
              <a:spcBef>
                <a:spcPts val="600"/>
              </a:spcBef>
            </a:pPr>
            <a:r>
              <a:rPr lang="en-IE" sz="12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Legal Return Types</a:t>
            </a:r>
          </a:p>
        </p:txBody>
      </p:sp>
      <p:sp>
        <p:nvSpPr>
          <p:cNvPr id="41986" name="Rectangle 2"/>
          <p:cNvSpPr>
            <a:spLocks noGrp="1" noChangeArrowheads="1"/>
          </p:cNvSpPr>
          <p:nvPr>
            <p:ph type="body" idx="1"/>
          </p:nvPr>
        </p:nvSpPr>
        <p:spPr>
          <a:xfrm>
            <a:off x="1981200" y="1524000"/>
            <a:ext cx="6629400" cy="4114800"/>
          </a:xfrm>
          <a:ln/>
        </p:spPr>
        <p:txBody>
          <a:bodyPr/>
          <a:lstStyle/>
          <a:p>
            <a:pPr>
              <a:tabLst>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pPr>
            <a:endParaRPr lang="en-US" sz="1800">
              <a:latin typeface="Times New Roman" pitchFamily="16" charset="0"/>
            </a:endParaRPr>
          </a:p>
          <a:p>
            <a:pPr>
              <a:tabLst>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pPr>
            <a:endParaRPr lang="en-US" sz="1800">
              <a:latin typeface="Times New Roman" pitchFamily="16" charset="0"/>
            </a:endParaRPr>
          </a:p>
          <a:p>
            <a:pPr>
              <a:tabLst>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pPr>
            <a:endParaRPr lang="en-US" sz="1800">
              <a:latin typeface="Times New Roman" pitchFamily="16" charset="0"/>
            </a:endParaRPr>
          </a:p>
          <a:p>
            <a:pPr>
              <a:tabLst>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pPr>
            <a:endParaRPr lang="en-US" sz="1800">
              <a:latin typeface="Times New Roman" pitchFamily="16" charset="0"/>
            </a:endParaRPr>
          </a:p>
        </p:txBody>
      </p:sp>
      <p:sp>
        <p:nvSpPr>
          <p:cNvPr id="41987" name="Text Box 3"/>
          <p:cNvSpPr txBox="1">
            <a:spLocks noChangeArrowheads="1"/>
          </p:cNvSpPr>
          <p:nvPr/>
        </p:nvSpPr>
        <p:spPr bwMode="auto">
          <a:xfrm>
            <a:off x="2362200" y="2438400"/>
            <a:ext cx="4267200" cy="193833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Chewable {};</a:t>
            </a:r>
          </a:p>
          <a:p>
            <a:pPr>
              <a:lnSpc>
                <a:spcPct val="90000"/>
              </a:lnSpc>
              <a:spcBef>
                <a:spcPts val="600"/>
              </a:spcBef>
            </a:pPr>
            <a:r>
              <a:rPr lang="en-IE" sz="1200">
                <a:latin typeface="Courier New" pitchFamily="49" charset="0"/>
              </a:rPr>
              <a:t>class Gum : public Chewable {};</a:t>
            </a:r>
          </a:p>
          <a:p>
            <a:pPr>
              <a:lnSpc>
                <a:spcPct val="90000"/>
              </a:lnSpc>
              <a:spcBef>
                <a:spcPts val="600"/>
              </a:spcBef>
            </a:pPr>
            <a:r>
              <a:rPr lang="en-IE" sz="1200">
                <a:latin typeface="Courier New" pitchFamily="49" charset="0"/>
              </a:rPr>
              <a:t>class TestChewable {</a:t>
            </a:r>
          </a:p>
          <a:p>
            <a:pPr>
              <a:lnSpc>
                <a:spcPct val="90000"/>
              </a:lnSpc>
              <a:spcBef>
                <a:spcPts val="600"/>
              </a:spcBef>
            </a:pPr>
            <a:r>
              <a:rPr lang="en-IE" sz="1200" b="1">
                <a:latin typeface="Courier New" pitchFamily="49" charset="0"/>
              </a:rPr>
              <a:t>//Method with an interface return type</a:t>
            </a:r>
          </a:p>
          <a:p>
            <a:pPr>
              <a:lnSpc>
                <a:spcPct val="90000"/>
              </a:lnSpc>
              <a:spcBef>
                <a:spcPts val="600"/>
              </a:spcBef>
            </a:pPr>
            <a:r>
              <a:rPr lang="en-IE" sz="1200">
                <a:latin typeface="Courier New" pitchFamily="49" charset="0"/>
              </a:rPr>
              <a:t>Chewable getChewable(){</a:t>
            </a:r>
          </a:p>
          <a:p>
            <a:pPr>
              <a:lnSpc>
                <a:spcPct val="90000"/>
              </a:lnSpc>
              <a:spcBef>
                <a:spcPts val="600"/>
              </a:spcBef>
            </a:pPr>
            <a:r>
              <a:rPr lang="en-IE" sz="1200">
                <a:latin typeface="Courier New" pitchFamily="49" charset="0"/>
              </a:rPr>
              <a:t>      return new Gum();</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
        <p:nvSpPr>
          <p:cNvPr id="41988" name="Text Box 4"/>
          <p:cNvSpPr txBox="1">
            <a:spLocks noChangeArrowheads="1"/>
          </p:cNvSpPr>
          <p:nvPr/>
        </p:nvSpPr>
        <p:spPr bwMode="auto">
          <a:xfrm>
            <a:off x="2351088" y="1981200"/>
            <a:ext cx="5081587"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2000"/>
              <a:t>Careful on this, as interface types are legal also!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Encapsulation</a:t>
            </a:r>
          </a:p>
        </p:txBody>
      </p:sp>
      <p:sp>
        <p:nvSpPr>
          <p:cNvPr id="6146" name="Rectangle 2"/>
          <p:cNvSpPr>
            <a:spLocks noGrp="1" noChangeArrowheads="1"/>
          </p:cNvSpPr>
          <p:nvPr>
            <p:ph type="body" idx="1"/>
          </p:nvPr>
        </p:nvSpPr>
        <p:spPr>
          <a:xfrm>
            <a:off x="1887538" y="2312988"/>
            <a:ext cx="6932612"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Encapsulation – An object should control it's data</a:t>
            </a: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2000">
              <a:latin typeface="Times New Roman" pitchFamily="16" charset="0"/>
            </a:endParaRPr>
          </a:p>
        </p:txBody>
      </p:sp>
      <p:sp>
        <p:nvSpPr>
          <p:cNvPr id="6147" name="Text Box 3"/>
          <p:cNvSpPr txBox="1">
            <a:spLocks noChangeArrowheads="1"/>
          </p:cNvSpPr>
          <p:nvPr/>
        </p:nvSpPr>
        <p:spPr bwMode="auto">
          <a:xfrm>
            <a:off x="2195513" y="2997200"/>
            <a:ext cx="6480175" cy="1028700"/>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a:t>    Develop code that implements tight encapsulation, </a:t>
            </a:r>
          </a:p>
          <a:p>
            <a:pPr>
              <a:lnSpc>
                <a:spcPct val="80000"/>
              </a:lnSpc>
              <a:spcBef>
                <a:spcPts val="800"/>
              </a:spcBef>
            </a:pPr>
            <a:r>
              <a:rPr lang="en-IE" sz="2000"/>
              <a:t>     loose coupling, and high cohesion in classes, </a:t>
            </a:r>
          </a:p>
          <a:p>
            <a:pPr>
              <a:lnSpc>
                <a:spcPct val="80000"/>
              </a:lnSpc>
              <a:spcBef>
                <a:spcPts val="800"/>
              </a:spcBef>
            </a:pPr>
            <a:r>
              <a:rPr lang="en-IE" sz="2000"/>
              <a:t>     and describe the benefits.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43010" name="Rectangle 2"/>
          <p:cNvSpPr>
            <a:spLocks noGrp="1" noChangeArrowheads="1"/>
          </p:cNvSpPr>
          <p:nvPr>
            <p:ph type="body" idx="1"/>
          </p:nvPr>
        </p:nvSpPr>
        <p:spPr>
          <a:xfrm>
            <a:off x="1981200" y="1676400"/>
            <a:ext cx="6932613"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Constructors and Instantiation </a:t>
            </a:r>
          </a:p>
        </p:txBody>
      </p:sp>
      <p:sp>
        <p:nvSpPr>
          <p:cNvPr id="43011" name="Text Box 3"/>
          <p:cNvSpPr txBox="1">
            <a:spLocks noChangeArrowheads="1"/>
          </p:cNvSpPr>
          <p:nvPr/>
        </p:nvSpPr>
        <p:spPr bwMode="auto">
          <a:xfrm>
            <a:off x="2209800" y="2438400"/>
            <a:ext cx="6480175" cy="3789363"/>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b="1">
                <a:solidFill>
                  <a:srgbClr val="A50021"/>
                </a:solidFill>
              </a:rPr>
              <a:t>1.6</a:t>
            </a:r>
            <a:r>
              <a:rPr lang="en-IE" sz="2000"/>
              <a:t> Given a set of classes and superclasses, develop </a:t>
            </a:r>
          </a:p>
          <a:p>
            <a:pPr>
              <a:lnSpc>
                <a:spcPct val="80000"/>
              </a:lnSpc>
              <a:spcBef>
                <a:spcPts val="800"/>
              </a:spcBef>
            </a:pPr>
            <a:r>
              <a:rPr lang="en-IE" sz="2000"/>
              <a:t>   constructors for one or more of the classes. Given a class</a:t>
            </a:r>
          </a:p>
          <a:p>
            <a:pPr>
              <a:lnSpc>
                <a:spcPct val="80000"/>
              </a:lnSpc>
              <a:spcBef>
                <a:spcPts val="800"/>
              </a:spcBef>
            </a:pPr>
            <a:r>
              <a:rPr lang="en-IE" sz="2000"/>
              <a:t>   declaration, determine if a default constructor will be</a:t>
            </a:r>
          </a:p>
          <a:p>
            <a:pPr>
              <a:lnSpc>
                <a:spcPct val="80000"/>
              </a:lnSpc>
              <a:spcBef>
                <a:spcPts val="800"/>
              </a:spcBef>
            </a:pPr>
            <a:r>
              <a:rPr lang="en-IE" sz="2000"/>
              <a:t>   created, and if so, determine the behavior of that </a:t>
            </a:r>
          </a:p>
          <a:p>
            <a:pPr>
              <a:lnSpc>
                <a:spcPct val="80000"/>
              </a:lnSpc>
              <a:spcBef>
                <a:spcPts val="800"/>
              </a:spcBef>
            </a:pPr>
            <a:r>
              <a:rPr lang="en-IE" sz="2000"/>
              <a:t>   constructor. Given a nested or non-nested class listing,</a:t>
            </a:r>
          </a:p>
          <a:p>
            <a:pPr>
              <a:lnSpc>
                <a:spcPct val="80000"/>
              </a:lnSpc>
              <a:spcBef>
                <a:spcPts val="800"/>
              </a:spcBef>
            </a:pPr>
            <a:r>
              <a:rPr lang="en-IE" sz="2000"/>
              <a:t>   write code to instantiate the class. </a:t>
            </a:r>
          </a:p>
          <a:p>
            <a:pPr>
              <a:lnSpc>
                <a:spcPct val="80000"/>
              </a:lnSpc>
              <a:spcBef>
                <a:spcPts val="800"/>
              </a:spcBef>
            </a:pPr>
            <a:endParaRPr lang="en-IE" sz="2000"/>
          </a:p>
          <a:p>
            <a:pPr>
              <a:lnSpc>
                <a:spcPct val="80000"/>
              </a:lnSpc>
              <a:spcBef>
                <a:spcPts val="800"/>
              </a:spcBef>
            </a:pPr>
            <a:r>
              <a:rPr lang="en-IE" sz="2000" b="1">
                <a:solidFill>
                  <a:srgbClr val="A50021"/>
                </a:solidFill>
              </a:rPr>
              <a:t>5. 4 </a:t>
            </a:r>
            <a:r>
              <a:rPr lang="en-IE" sz="2000"/>
              <a:t>Given a scenario, develop code that declares and/or </a:t>
            </a:r>
          </a:p>
          <a:p>
            <a:pPr>
              <a:lnSpc>
                <a:spcPct val="80000"/>
              </a:lnSpc>
              <a:spcBef>
                <a:spcPts val="800"/>
              </a:spcBef>
            </a:pPr>
            <a:r>
              <a:rPr lang="en-IE" sz="2000"/>
              <a:t>  invokes overridden or overloaded methods and code that</a:t>
            </a:r>
          </a:p>
          <a:p>
            <a:pPr>
              <a:lnSpc>
                <a:spcPct val="80000"/>
              </a:lnSpc>
              <a:spcBef>
                <a:spcPts val="800"/>
              </a:spcBef>
            </a:pPr>
            <a:r>
              <a:rPr lang="en-IE" sz="2000"/>
              <a:t>  declares and/or invokes superclass, overridden, or </a:t>
            </a:r>
          </a:p>
          <a:p>
            <a:pPr>
              <a:lnSpc>
                <a:spcPct val="80000"/>
              </a:lnSpc>
              <a:spcBef>
                <a:spcPts val="800"/>
              </a:spcBef>
            </a:pPr>
            <a:r>
              <a:rPr lang="en-IE" sz="2000"/>
              <a:t>  overloaded constructors.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44034" name="Rectangle 2"/>
          <p:cNvSpPr>
            <a:spLocks noGrp="1" noChangeArrowheads="1"/>
          </p:cNvSpPr>
          <p:nvPr>
            <p:ph type="body" idx="1"/>
          </p:nvPr>
        </p:nvSpPr>
        <p:spPr>
          <a:xfrm>
            <a:off x="1981200" y="1524000"/>
            <a:ext cx="6629400" cy="4114800"/>
          </a:xfrm>
          <a:ln/>
        </p:spPr>
        <p:txBody>
          <a:bodyPr/>
          <a:lstStyle/>
          <a:p>
            <a:pPr marL="341313" indent="-341313">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A constructor is always invoked when a new object is created.</a:t>
            </a: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Each superclass in an object’s inheritance tree will have a constructor called.</a:t>
            </a: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Every class, even an abstract class, has at least one constructor.</a:t>
            </a:r>
          </a:p>
          <a:p>
            <a:pPr marL="341313" indent="-341313">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Constructors must have the same name as the class.</a:t>
            </a:r>
          </a:p>
          <a:p>
            <a:pPr marL="341313" indent="-3413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p:txBody>
      </p:sp>
      <p:sp>
        <p:nvSpPr>
          <p:cNvPr id="44035" name="Text Box 3"/>
          <p:cNvSpPr txBox="1">
            <a:spLocks noChangeArrowheads="1"/>
          </p:cNvSpPr>
          <p:nvPr/>
        </p:nvSpPr>
        <p:spPr bwMode="auto">
          <a:xfrm>
            <a:off x="2057400" y="152400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Determine Whether a Default Constructor will be Created</a:t>
            </a:r>
          </a:p>
        </p:txBody>
      </p:sp>
      <p:sp>
        <p:nvSpPr>
          <p:cNvPr id="44036" name="Text Box 4"/>
          <p:cNvSpPr txBox="1">
            <a:spLocks noChangeArrowheads="1"/>
          </p:cNvSpPr>
          <p:nvPr/>
        </p:nvSpPr>
        <p:spPr bwMode="auto">
          <a:xfrm>
            <a:off x="2286000" y="3886200"/>
            <a:ext cx="5257800" cy="2773363"/>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a:t>
            </a:r>
          </a:p>
          <a:p>
            <a:pPr>
              <a:lnSpc>
                <a:spcPct val="90000"/>
              </a:lnSpc>
              <a:spcBef>
                <a:spcPts val="600"/>
              </a:spcBef>
            </a:pPr>
            <a:r>
              <a:rPr lang="en-IE" sz="1200">
                <a:latin typeface="Courier New" pitchFamily="49" charset="0"/>
              </a:rPr>
              <a:t>private:</a:t>
            </a:r>
          </a:p>
          <a:p>
            <a:pPr>
              <a:lnSpc>
                <a:spcPct val="90000"/>
              </a:lnSpc>
              <a:spcBef>
                <a:spcPts val="600"/>
              </a:spcBef>
            </a:pPr>
            <a:r>
              <a:rPr lang="en-IE" sz="1200">
                <a:latin typeface="Courier New" pitchFamily="49" charset="0"/>
              </a:rPr>
              <a:t>   String name;</a:t>
            </a:r>
          </a:p>
          <a:p>
            <a:pPr>
              <a:lnSpc>
                <a:spcPct val="90000"/>
              </a:lnSpc>
              <a:spcBef>
                <a:spcPts val="600"/>
              </a:spcBef>
            </a:pPr>
            <a:r>
              <a:rPr lang="en-IE" sz="1200">
                <a:latin typeface="Courier New" pitchFamily="49" charset="0"/>
              </a:rPr>
              <a:t>public:</a:t>
            </a:r>
          </a:p>
          <a:p>
            <a:pPr>
              <a:lnSpc>
                <a:spcPct val="90000"/>
              </a:lnSpc>
              <a:spcBef>
                <a:spcPts val="600"/>
              </a:spcBef>
            </a:pPr>
            <a:r>
              <a:rPr lang="en-IE" sz="1200">
                <a:latin typeface="Courier New" pitchFamily="49" charset="0"/>
              </a:rPr>
              <a:t>   Animal(); </a:t>
            </a:r>
            <a:r>
              <a:rPr lang="en-IE" sz="1200">
                <a:solidFill>
                  <a:srgbClr val="008000"/>
                </a:solidFill>
                <a:latin typeface="Courier New" pitchFamily="49" charset="0"/>
              </a:rPr>
              <a:t>// The constructor for the Animal class</a:t>
            </a:r>
          </a:p>
          <a:p>
            <a:pPr>
              <a:lnSpc>
                <a:spcPct val="90000"/>
              </a:lnSpc>
              <a:spcBef>
                <a:spcPts val="600"/>
              </a:spcBef>
            </a:pPr>
            <a:r>
              <a:rPr lang="en-IE" sz="1200">
                <a:solidFill>
                  <a:srgbClr val="008000"/>
                </a:solidFill>
                <a:latin typeface="Courier New" pitchFamily="49" charset="0"/>
              </a:rPr>
              <a:t>   </a:t>
            </a:r>
            <a:r>
              <a:rPr lang="en-IE" sz="1200">
                <a:latin typeface="Courier New" pitchFamily="49" charset="0"/>
              </a:rPr>
              <a:t>Animal(String n){ </a:t>
            </a:r>
            <a:r>
              <a:rPr lang="en-IE" sz="1200">
                <a:solidFill>
                  <a:srgbClr val="008000"/>
                </a:solidFill>
                <a:latin typeface="Courier New" pitchFamily="49" charset="0"/>
              </a:rPr>
              <a:t>// Overloaded constructor</a:t>
            </a:r>
          </a:p>
          <a:p>
            <a:pPr>
              <a:lnSpc>
                <a:spcPct val="90000"/>
              </a:lnSpc>
              <a:spcBef>
                <a:spcPts val="600"/>
              </a:spcBef>
            </a:pPr>
            <a:r>
              <a:rPr lang="en-IE" sz="1200">
                <a:latin typeface="Courier New" pitchFamily="49" charset="0"/>
              </a:rPr>
              <a:t>      this.name = n;</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
        <p:nvSpPr>
          <p:cNvPr id="44037" name="Text Box 5"/>
          <p:cNvSpPr txBox="1">
            <a:spLocks noChangeArrowheads="1"/>
          </p:cNvSpPr>
          <p:nvPr/>
        </p:nvSpPr>
        <p:spPr bwMode="auto">
          <a:xfrm>
            <a:off x="2286000" y="5791200"/>
            <a:ext cx="2971800" cy="6731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Animal *a = new Animal();</a:t>
            </a:r>
          </a:p>
          <a:p>
            <a:pPr>
              <a:lnSpc>
                <a:spcPct val="90000"/>
              </a:lnSpc>
              <a:spcBef>
                <a:spcPts val="600"/>
              </a:spcBef>
            </a:pPr>
            <a:r>
              <a:rPr lang="en-IE" sz="1200">
                <a:latin typeface="Courier New" pitchFamily="49" charset="0"/>
              </a:rPr>
              <a:t>Animal *a1 = new Animal(“Ami”);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45058" name="Rectangle 2"/>
          <p:cNvSpPr>
            <a:spLocks noGrp="1" noChangeArrowheads="1"/>
          </p:cNvSpPr>
          <p:nvPr>
            <p:ph type="body" idx="1"/>
          </p:nvPr>
        </p:nvSpPr>
        <p:spPr>
          <a:xfrm>
            <a:off x="1981200" y="1524000"/>
            <a:ext cx="6629400" cy="47244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Typical constructor execution: </a:t>
            </a:r>
            <a:r>
              <a:rPr lang="en-US" sz="1800" b="1">
                <a:latin typeface="Times New Roman" pitchFamily="16" charset="0"/>
              </a:rPr>
              <a:t>a</a:t>
            </a:r>
            <a:r>
              <a:rPr lang="en-US" sz="1800">
                <a:latin typeface="Times New Roman" pitchFamily="16" charset="0"/>
              </a:rPr>
              <a:t>) the constructor calls its superclass constructor, which calls its superclass constructor, all the way up to the Object constructor, </a:t>
            </a:r>
            <a:r>
              <a:rPr lang="en-US" sz="1800" b="1">
                <a:latin typeface="Times New Roman" pitchFamily="16" charset="0"/>
              </a:rPr>
              <a:t>b</a:t>
            </a:r>
            <a:r>
              <a:rPr lang="en-US" sz="1800">
                <a:latin typeface="Times New Roman" pitchFamily="16" charset="0"/>
              </a:rPr>
              <a:t>) The Object constructor executes and then returns to the calling constructor, which runs to the completion, than returns to its calling constructor, so on down till actual instance is being created.</a:t>
            </a: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p:txBody>
      </p:sp>
      <p:sp>
        <p:nvSpPr>
          <p:cNvPr id="45059" name="Text Box 3"/>
          <p:cNvSpPr txBox="1">
            <a:spLocks noChangeArrowheads="1"/>
          </p:cNvSpPr>
          <p:nvPr/>
        </p:nvSpPr>
        <p:spPr bwMode="auto">
          <a:xfrm>
            <a:off x="1600200" y="3352800"/>
            <a:ext cx="4267200" cy="217963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a:t>
            </a:r>
          </a:p>
          <a:p>
            <a:pPr>
              <a:lnSpc>
                <a:spcPct val="90000"/>
              </a:lnSpc>
              <a:spcBef>
                <a:spcPts val="600"/>
              </a:spcBef>
            </a:pPr>
            <a:r>
              <a:rPr lang="en-IE" sz="1200">
                <a:latin typeface="Courier New" pitchFamily="49" charset="0"/>
              </a:rPr>
              <a:t>   Animal(){super();};</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Horse : public Animal {</a:t>
            </a:r>
          </a:p>
          <a:p>
            <a:pPr>
              <a:lnSpc>
                <a:spcPct val="90000"/>
              </a:lnSpc>
              <a:spcBef>
                <a:spcPts val="600"/>
              </a:spcBef>
            </a:pPr>
            <a:r>
              <a:rPr lang="en-IE" sz="1200">
                <a:latin typeface="Courier New" pitchFamily="49" charset="0"/>
              </a:rPr>
              <a:t>   Horse(){ super();};</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void main() {</a:t>
            </a:r>
          </a:p>
          <a:p>
            <a:pPr>
              <a:lnSpc>
                <a:spcPct val="90000"/>
              </a:lnSpc>
              <a:spcBef>
                <a:spcPts val="600"/>
              </a:spcBef>
            </a:pPr>
            <a:r>
              <a:rPr lang="en-IE" sz="1200">
                <a:latin typeface="Courier New" pitchFamily="49" charset="0"/>
              </a:rPr>
              <a:t>      Horse *h = new Horse();</a:t>
            </a:r>
          </a:p>
          <a:p>
            <a:pPr>
              <a:lnSpc>
                <a:spcPct val="90000"/>
              </a:lnSpc>
              <a:spcBef>
                <a:spcPts val="600"/>
              </a:spcBef>
            </a:pPr>
            <a:r>
              <a:rPr lang="en-IE" sz="1200">
                <a:latin typeface="Courier New" pitchFamily="49" charset="0"/>
              </a:rPr>
              <a:t>}</a:t>
            </a:r>
          </a:p>
        </p:txBody>
      </p:sp>
      <p:sp>
        <p:nvSpPr>
          <p:cNvPr id="45060" name="Text Box 4"/>
          <p:cNvSpPr txBox="1">
            <a:spLocks noChangeArrowheads="1"/>
          </p:cNvSpPr>
          <p:nvPr/>
        </p:nvSpPr>
        <p:spPr bwMode="auto">
          <a:xfrm>
            <a:off x="5943600" y="3886200"/>
            <a:ext cx="2971800" cy="1524000"/>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spcBef>
                <a:spcPts val="875"/>
              </a:spcBef>
            </a:pPr>
            <a:r>
              <a:rPr lang="en-IE" sz="1800"/>
              <a:t>4. </a:t>
            </a:r>
            <a:r>
              <a:rPr lang="en-IE" sz="1400">
                <a:latin typeface="Courier New" pitchFamily="49" charset="0"/>
              </a:rPr>
              <a:t>Object()</a:t>
            </a:r>
          </a:p>
          <a:p>
            <a:pPr>
              <a:spcBef>
                <a:spcPts val="875"/>
              </a:spcBef>
            </a:pPr>
            <a:r>
              <a:rPr lang="en-IE" sz="1800"/>
              <a:t>3. </a:t>
            </a:r>
            <a:r>
              <a:rPr lang="en-IE" sz="1400">
                <a:latin typeface="Courier New" pitchFamily="49" charset="0"/>
              </a:rPr>
              <a:t>Animal()</a:t>
            </a:r>
            <a:r>
              <a:rPr lang="en-IE" sz="1800"/>
              <a:t> calls </a:t>
            </a:r>
            <a:r>
              <a:rPr lang="en-IE" sz="1400">
                <a:latin typeface="Courier New" pitchFamily="49" charset="0"/>
              </a:rPr>
              <a:t>super()</a:t>
            </a:r>
          </a:p>
          <a:p>
            <a:pPr>
              <a:spcBef>
                <a:spcPts val="875"/>
              </a:spcBef>
            </a:pPr>
            <a:r>
              <a:rPr lang="en-IE" sz="1800"/>
              <a:t>2. </a:t>
            </a:r>
            <a:r>
              <a:rPr lang="en-IE" sz="1400">
                <a:latin typeface="Courier New" pitchFamily="49" charset="0"/>
              </a:rPr>
              <a:t>Horse()</a:t>
            </a:r>
            <a:r>
              <a:rPr lang="en-IE" sz="1800"/>
              <a:t> calls </a:t>
            </a:r>
            <a:r>
              <a:rPr lang="en-IE" sz="1400">
                <a:latin typeface="Courier New" pitchFamily="49" charset="0"/>
              </a:rPr>
              <a:t>super()</a:t>
            </a:r>
          </a:p>
          <a:p>
            <a:pPr>
              <a:spcBef>
                <a:spcPts val="875"/>
              </a:spcBef>
            </a:pPr>
            <a:r>
              <a:rPr lang="en-IE" sz="1800"/>
              <a:t>1. </a:t>
            </a:r>
            <a:r>
              <a:rPr lang="en-IE" sz="1400">
                <a:latin typeface="Courier New" pitchFamily="49" charset="0"/>
              </a:rPr>
              <a:t>main()</a:t>
            </a:r>
            <a:r>
              <a:rPr lang="en-IE" sz="1800"/>
              <a:t> calls </a:t>
            </a:r>
            <a:r>
              <a:rPr lang="en-IE" sz="1400">
                <a:latin typeface="Courier New" pitchFamily="49" charset="0"/>
              </a:rPr>
              <a:t>new Horse()</a:t>
            </a:r>
          </a:p>
        </p:txBody>
      </p:sp>
      <p:sp>
        <p:nvSpPr>
          <p:cNvPr id="45061" name="Line 5"/>
          <p:cNvSpPr>
            <a:spLocks noChangeShapeType="1"/>
          </p:cNvSpPr>
          <p:nvPr/>
        </p:nvSpPr>
        <p:spPr bwMode="auto">
          <a:xfrm>
            <a:off x="5943600" y="5105400"/>
            <a:ext cx="29718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5062" name="Line 6"/>
          <p:cNvSpPr>
            <a:spLocks noChangeShapeType="1"/>
          </p:cNvSpPr>
          <p:nvPr/>
        </p:nvSpPr>
        <p:spPr bwMode="auto">
          <a:xfrm>
            <a:off x="5943600" y="4724400"/>
            <a:ext cx="29718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5063" name="Line 7"/>
          <p:cNvSpPr>
            <a:spLocks noChangeShapeType="1"/>
          </p:cNvSpPr>
          <p:nvPr/>
        </p:nvSpPr>
        <p:spPr bwMode="auto">
          <a:xfrm>
            <a:off x="5943600" y="4267200"/>
            <a:ext cx="29718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46082" name="Rectangle 2"/>
          <p:cNvSpPr>
            <a:spLocks noGrp="1" noChangeArrowheads="1"/>
          </p:cNvSpPr>
          <p:nvPr>
            <p:ph type="body" idx="1"/>
          </p:nvPr>
        </p:nvSpPr>
        <p:spPr>
          <a:xfrm>
            <a:off x="1981200" y="1524000"/>
            <a:ext cx="6629400" cy="5021263"/>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The compiler will create default constructor if you don’t create any constructors in your class.</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The default constructor is a no-arg constructor with a no-arg call to </a:t>
            </a:r>
            <a:r>
              <a:rPr lang="en-US" sz="1400">
                <a:latin typeface="Courier New" pitchFamily="49" charset="0"/>
              </a:rPr>
              <a:t>super()</a:t>
            </a:r>
            <a:r>
              <a:rPr lang="en-US" sz="1800">
                <a:latin typeface="Times New Roman" pitchFamily="16" charset="0"/>
              </a:rPr>
              <a:t>.</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The first statement of every constructor must be a call to either </a:t>
            </a:r>
            <a:r>
              <a:rPr lang="en-US" sz="1400">
                <a:latin typeface="Courier New" pitchFamily="49" charset="0"/>
              </a:rPr>
              <a:t>this()</a:t>
            </a:r>
            <a:r>
              <a:rPr lang="en-US" sz="1800">
                <a:latin typeface="Times New Roman" pitchFamily="16" charset="0"/>
              </a:rPr>
              <a:t> (an overloaded constructor) OR </a:t>
            </a:r>
            <a:r>
              <a:rPr lang="en-US" sz="1400">
                <a:latin typeface="Courier New" pitchFamily="49" charset="0"/>
              </a:rPr>
              <a:t>super()</a:t>
            </a:r>
            <a:r>
              <a:rPr lang="en-US" sz="1800">
                <a:latin typeface="Times New Roman" pitchFamily="16" charset="0"/>
              </a:rPr>
              <a:t>.</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The compiler will add a call to </a:t>
            </a:r>
            <a:r>
              <a:rPr lang="en-US" sz="1400">
                <a:latin typeface="Courier New" pitchFamily="49" charset="0"/>
              </a:rPr>
              <a:t>super()</a:t>
            </a:r>
            <a:r>
              <a:rPr lang="en-US" sz="1800">
                <a:latin typeface="Times New Roman" pitchFamily="16" charset="0"/>
              </a:rPr>
              <a:t> unless you have already put in a call to </a:t>
            </a:r>
            <a:r>
              <a:rPr lang="en-US" sz="1400">
                <a:latin typeface="Courier New" pitchFamily="49" charset="0"/>
              </a:rPr>
              <a:t>this()</a:t>
            </a:r>
            <a:r>
              <a:rPr lang="en-US" sz="1800">
                <a:latin typeface="Times New Roman" pitchFamily="16" charset="0"/>
              </a:rPr>
              <a:t> or </a:t>
            </a:r>
            <a:r>
              <a:rPr lang="en-US" sz="1400">
                <a:latin typeface="Courier New" pitchFamily="49" charset="0"/>
              </a:rPr>
              <a:t>super()</a:t>
            </a:r>
            <a:r>
              <a:rPr lang="en-US" sz="1800">
                <a:latin typeface="Times New Roman" pitchFamily="16" charset="0"/>
              </a:rPr>
              <a:t>.</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Constructors do not have return type. If you see code with a return type, it is a method with the same name as the class, it’s not a constructor.</a:t>
            </a: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47106" name="Rectangle 2"/>
          <p:cNvSpPr>
            <a:spLocks noGrp="1" noChangeArrowheads="1"/>
          </p:cNvSpPr>
          <p:nvPr>
            <p:ph type="body" idx="1"/>
          </p:nvPr>
        </p:nvSpPr>
        <p:spPr>
          <a:xfrm>
            <a:off x="1981200" y="1524000"/>
            <a:ext cx="6629400" cy="4724400"/>
          </a:xfrm>
          <a:ln/>
        </p:spPr>
        <p:txBody>
          <a:bodyPr/>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p:txBody>
      </p:sp>
      <p:sp>
        <p:nvSpPr>
          <p:cNvPr id="47107" name="Text Box 3"/>
          <p:cNvSpPr txBox="1">
            <a:spLocks noChangeArrowheads="1"/>
          </p:cNvSpPr>
          <p:nvPr/>
        </p:nvSpPr>
        <p:spPr bwMode="auto">
          <a:xfrm>
            <a:off x="2057400" y="2209800"/>
            <a:ext cx="2057400" cy="37338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9pPr>
          </a:lstStyle>
          <a:p>
            <a:pPr>
              <a:spcBef>
                <a:spcPts val="600"/>
              </a:spcBef>
            </a:pPr>
            <a:r>
              <a:rPr lang="en-IE" sz="1100">
                <a:latin typeface="Courier New" pitchFamily="49" charset="0"/>
              </a:rPr>
              <a:t>class Foo{};</a:t>
            </a:r>
          </a:p>
          <a:p>
            <a:pPr>
              <a:spcBef>
                <a:spcPts val="600"/>
              </a:spcBef>
            </a:pPr>
            <a:endParaRPr lang="en-IE" sz="1100">
              <a:latin typeface="Courier New" pitchFamily="49" charset="0"/>
            </a:endParaRPr>
          </a:p>
          <a:p>
            <a:pPr>
              <a:spcBef>
                <a:spcPts val="600"/>
              </a:spcBef>
            </a:pPr>
            <a:endParaRPr lang="en-IE" sz="1100">
              <a:latin typeface="Courier New" pitchFamily="49" charset="0"/>
            </a:endParaRPr>
          </a:p>
          <a:p>
            <a:pPr>
              <a:spcBef>
                <a:spcPts val="600"/>
              </a:spcBef>
            </a:pPr>
            <a:endParaRPr lang="en-IE" sz="1100">
              <a:latin typeface="Courier New" pitchFamily="49" charset="0"/>
            </a:endParaRPr>
          </a:p>
          <a:p>
            <a:pPr>
              <a:spcBef>
                <a:spcPts val="600"/>
              </a:spcBef>
            </a:pPr>
            <a:endParaRPr lang="en-IE" sz="1100">
              <a:latin typeface="Courier New" pitchFamily="49" charset="0"/>
            </a:endParaRPr>
          </a:p>
          <a:p>
            <a:pPr>
              <a:spcBef>
                <a:spcPts val="600"/>
              </a:spcBef>
            </a:pPr>
            <a:r>
              <a:rPr lang="en-IE" sz="1100">
                <a:latin typeface="Courier New" pitchFamily="49" charset="0"/>
              </a:rPr>
              <a:t>class Foo {</a:t>
            </a:r>
          </a:p>
          <a:p>
            <a:pPr>
              <a:spcBef>
                <a:spcPts val="600"/>
              </a:spcBef>
            </a:pPr>
            <a:r>
              <a:rPr lang="en-IE" sz="1100">
                <a:latin typeface="Courier New" pitchFamily="49" charset="0"/>
              </a:rPr>
              <a:t>   Foo(){}</a:t>
            </a:r>
          </a:p>
          <a:p>
            <a:pPr>
              <a:spcBef>
                <a:spcPts val="600"/>
              </a:spcBef>
            </a:pPr>
            <a:r>
              <a:rPr lang="en-IE" sz="1100">
                <a:latin typeface="Courier New" pitchFamily="49" charset="0"/>
              </a:rPr>
              <a:t>};</a:t>
            </a:r>
          </a:p>
          <a:p>
            <a:pPr>
              <a:spcBef>
                <a:spcPts val="600"/>
              </a:spcBef>
            </a:pPr>
            <a:endParaRPr lang="en-IE" sz="1100">
              <a:latin typeface="Courier New" pitchFamily="49" charset="0"/>
            </a:endParaRPr>
          </a:p>
          <a:p>
            <a:pPr>
              <a:spcBef>
                <a:spcPts val="600"/>
              </a:spcBef>
            </a:pPr>
            <a:endParaRPr lang="en-IE" sz="1100">
              <a:latin typeface="Courier New" pitchFamily="49" charset="0"/>
            </a:endParaRPr>
          </a:p>
          <a:p>
            <a:pPr>
              <a:spcBef>
                <a:spcPts val="600"/>
              </a:spcBef>
            </a:pPr>
            <a:r>
              <a:rPr lang="en-IE" sz="1100">
                <a:latin typeface="Courier New" pitchFamily="49" charset="0"/>
              </a:rPr>
              <a:t>class Foo {};</a:t>
            </a:r>
          </a:p>
          <a:p>
            <a:pPr>
              <a:spcBef>
                <a:spcPts val="600"/>
              </a:spcBef>
            </a:pPr>
            <a:endParaRPr lang="en-IE" sz="1100">
              <a:latin typeface="Courier New" pitchFamily="49" charset="0"/>
            </a:endParaRPr>
          </a:p>
          <a:p>
            <a:pPr>
              <a:spcBef>
                <a:spcPts val="600"/>
              </a:spcBef>
            </a:pPr>
            <a:r>
              <a:rPr lang="en-IE" sz="1100">
                <a:latin typeface="Courier New" pitchFamily="49" charset="0"/>
              </a:rPr>
              <a:t>                   </a:t>
            </a:r>
          </a:p>
        </p:txBody>
      </p:sp>
      <p:sp>
        <p:nvSpPr>
          <p:cNvPr id="47108" name="Text Box 4"/>
          <p:cNvSpPr txBox="1">
            <a:spLocks noChangeArrowheads="1"/>
          </p:cNvSpPr>
          <p:nvPr/>
        </p:nvSpPr>
        <p:spPr bwMode="auto">
          <a:xfrm>
            <a:off x="2057400" y="1600200"/>
            <a:ext cx="2743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spcBef>
                <a:spcPts val="1125"/>
              </a:spcBef>
            </a:pPr>
            <a:r>
              <a:rPr lang="en-IE" sz="1800" u="sng"/>
              <a:t>Class code (what you type)</a:t>
            </a:r>
          </a:p>
        </p:txBody>
      </p:sp>
      <p:sp>
        <p:nvSpPr>
          <p:cNvPr id="47109" name="Text Box 5"/>
          <p:cNvSpPr txBox="1">
            <a:spLocks noChangeArrowheads="1"/>
          </p:cNvSpPr>
          <p:nvPr/>
        </p:nvSpPr>
        <p:spPr bwMode="auto">
          <a:xfrm>
            <a:off x="5257800" y="1524000"/>
            <a:ext cx="2971800"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spcBef>
                <a:spcPts val="1125"/>
              </a:spcBef>
            </a:pPr>
            <a:r>
              <a:rPr lang="en-IE" sz="1800" u="sng"/>
              <a:t>Compiler Generated Constructor Code (in Bold)</a:t>
            </a:r>
          </a:p>
        </p:txBody>
      </p:sp>
      <p:sp>
        <p:nvSpPr>
          <p:cNvPr id="47110" name="Text Box 6"/>
          <p:cNvSpPr txBox="1">
            <a:spLocks noChangeArrowheads="1"/>
          </p:cNvSpPr>
          <p:nvPr/>
        </p:nvSpPr>
        <p:spPr bwMode="auto">
          <a:xfrm>
            <a:off x="5334000" y="2209800"/>
            <a:ext cx="2362200" cy="37338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9pPr>
          </a:lstStyle>
          <a:p>
            <a:pPr>
              <a:spcBef>
                <a:spcPts val="600"/>
              </a:spcBef>
            </a:pPr>
            <a:r>
              <a:rPr lang="en-IE" sz="1100">
                <a:latin typeface="Courier New" pitchFamily="49" charset="0"/>
              </a:rPr>
              <a:t>class Foo{</a:t>
            </a:r>
          </a:p>
          <a:p>
            <a:pPr>
              <a:spcBef>
                <a:spcPts val="600"/>
              </a:spcBef>
            </a:pPr>
            <a:r>
              <a:rPr lang="en-IE" sz="1100">
                <a:latin typeface="Courier New" pitchFamily="49" charset="0"/>
              </a:rPr>
              <a:t>   </a:t>
            </a:r>
            <a:r>
              <a:rPr lang="en-IE" sz="1100" b="1">
                <a:latin typeface="Courier New" pitchFamily="49" charset="0"/>
              </a:rPr>
              <a:t>Foo(){</a:t>
            </a:r>
          </a:p>
          <a:p>
            <a:pPr>
              <a:spcBef>
                <a:spcPts val="600"/>
              </a:spcBef>
            </a:pPr>
            <a:r>
              <a:rPr lang="en-IE" sz="1100" b="1">
                <a:latin typeface="Courier New" pitchFamily="49" charset="0"/>
              </a:rPr>
              <a:t>      super();</a:t>
            </a:r>
          </a:p>
          <a:p>
            <a:pPr>
              <a:spcBef>
                <a:spcPts val="600"/>
              </a:spcBef>
            </a:pPr>
            <a:r>
              <a:rPr lang="en-IE" sz="1100" b="1">
                <a:latin typeface="Courier New" pitchFamily="49" charset="0"/>
              </a:rPr>
              <a:t>   }</a:t>
            </a:r>
          </a:p>
          <a:p>
            <a:pPr>
              <a:spcBef>
                <a:spcPts val="600"/>
              </a:spcBef>
            </a:pPr>
            <a:r>
              <a:rPr lang="en-IE" sz="1100">
                <a:latin typeface="Courier New" pitchFamily="49" charset="0"/>
              </a:rPr>
              <a:t>};</a:t>
            </a:r>
          </a:p>
          <a:p>
            <a:pPr>
              <a:spcBef>
                <a:spcPts val="600"/>
              </a:spcBef>
            </a:pPr>
            <a:r>
              <a:rPr lang="en-IE" sz="1100">
                <a:latin typeface="Courier New" pitchFamily="49" charset="0"/>
              </a:rPr>
              <a:t>class Foo {</a:t>
            </a:r>
          </a:p>
          <a:p>
            <a:pPr>
              <a:spcBef>
                <a:spcPts val="600"/>
              </a:spcBef>
            </a:pPr>
            <a:r>
              <a:rPr lang="en-IE" sz="1100">
                <a:latin typeface="Courier New" pitchFamily="49" charset="0"/>
              </a:rPr>
              <a:t>   Foo(){</a:t>
            </a:r>
          </a:p>
          <a:p>
            <a:pPr>
              <a:spcBef>
                <a:spcPts val="600"/>
              </a:spcBef>
            </a:pPr>
            <a:r>
              <a:rPr lang="en-IE" sz="1100">
                <a:latin typeface="Courier New" pitchFamily="49" charset="0"/>
              </a:rPr>
              <a:t>      </a:t>
            </a:r>
            <a:r>
              <a:rPr lang="en-IE" sz="1100" b="1">
                <a:latin typeface="Courier New" pitchFamily="49" charset="0"/>
              </a:rPr>
              <a:t>super();</a:t>
            </a:r>
          </a:p>
          <a:p>
            <a:pPr>
              <a:spcBef>
                <a:spcPts val="600"/>
              </a:spcBef>
            </a:pPr>
            <a:r>
              <a:rPr lang="en-IE" sz="1100">
                <a:latin typeface="Courier New" pitchFamily="49" charset="0"/>
              </a:rPr>
              <a:t>   }</a:t>
            </a:r>
          </a:p>
          <a:p>
            <a:pPr>
              <a:spcBef>
                <a:spcPts val="600"/>
              </a:spcBef>
            </a:pPr>
            <a:r>
              <a:rPr lang="en-IE" sz="1100">
                <a:latin typeface="Courier New" pitchFamily="49" charset="0"/>
              </a:rPr>
              <a:t>};</a:t>
            </a:r>
          </a:p>
          <a:p>
            <a:pPr>
              <a:spcBef>
                <a:spcPts val="600"/>
              </a:spcBef>
            </a:pPr>
            <a:r>
              <a:rPr lang="en-IE" sz="1100">
                <a:latin typeface="Courier New" pitchFamily="49" charset="0"/>
              </a:rPr>
              <a:t>class Foo {</a:t>
            </a:r>
          </a:p>
          <a:p>
            <a:pPr>
              <a:spcBef>
                <a:spcPts val="600"/>
              </a:spcBef>
            </a:pPr>
            <a:r>
              <a:rPr lang="en-IE" sz="1100">
                <a:latin typeface="Courier New" pitchFamily="49" charset="0"/>
              </a:rPr>
              <a:t>   p</a:t>
            </a:r>
            <a:r>
              <a:rPr lang="en-IE" sz="1100" b="1">
                <a:latin typeface="Courier New" pitchFamily="49" charset="0"/>
              </a:rPr>
              <a:t>ublic:</a:t>
            </a:r>
          </a:p>
          <a:p>
            <a:pPr>
              <a:spcBef>
                <a:spcPts val="600"/>
              </a:spcBef>
            </a:pPr>
            <a:r>
              <a:rPr lang="en-IE" sz="1100" b="1">
                <a:latin typeface="Courier New" pitchFamily="49" charset="0"/>
              </a:rPr>
              <a:t>	 Foo(String s){</a:t>
            </a:r>
          </a:p>
          <a:p>
            <a:pPr>
              <a:spcBef>
                <a:spcPts val="600"/>
              </a:spcBef>
            </a:pPr>
            <a:r>
              <a:rPr lang="en-IE" sz="1100" b="1">
                <a:latin typeface="Courier New" pitchFamily="49" charset="0"/>
              </a:rPr>
              <a:t>      super();</a:t>
            </a:r>
          </a:p>
          <a:p>
            <a:pPr>
              <a:spcBef>
                <a:spcPts val="600"/>
              </a:spcBef>
            </a:pPr>
            <a:r>
              <a:rPr lang="en-IE" sz="1100" b="1">
                <a:latin typeface="Courier New" pitchFamily="49" charset="0"/>
              </a:rPr>
              <a:t>   }</a:t>
            </a:r>
          </a:p>
          <a:p>
            <a:pPr>
              <a:spcBef>
                <a:spcPts val="600"/>
              </a:spcBef>
            </a:pPr>
            <a:r>
              <a:rPr lang="en-IE" sz="1100">
                <a:latin typeface="Courier New" pitchFamily="49" charset="0"/>
              </a:rPr>
              <a:t>};               </a:t>
            </a:r>
          </a:p>
        </p:txBody>
      </p:sp>
      <p:sp>
        <p:nvSpPr>
          <p:cNvPr id="47111" name="Line 7"/>
          <p:cNvSpPr>
            <a:spLocks noChangeShapeType="1"/>
          </p:cNvSpPr>
          <p:nvPr/>
        </p:nvSpPr>
        <p:spPr bwMode="auto">
          <a:xfrm>
            <a:off x="2057400" y="3429000"/>
            <a:ext cx="20574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7112" name="Line 8"/>
          <p:cNvSpPr>
            <a:spLocks noChangeShapeType="1"/>
          </p:cNvSpPr>
          <p:nvPr/>
        </p:nvSpPr>
        <p:spPr bwMode="auto">
          <a:xfrm>
            <a:off x="5334000" y="3429000"/>
            <a:ext cx="23622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7113" name="Line 9"/>
          <p:cNvSpPr>
            <a:spLocks noChangeShapeType="1"/>
          </p:cNvSpPr>
          <p:nvPr/>
        </p:nvSpPr>
        <p:spPr bwMode="auto">
          <a:xfrm>
            <a:off x="2057400" y="4648200"/>
            <a:ext cx="20574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7114" name="Line 10"/>
          <p:cNvSpPr>
            <a:spLocks noChangeShapeType="1"/>
          </p:cNvSpPr>
          <p:nvPr/>
        </p:nvSpPr>
        <p:spPr bwMode="auto">
          <a:xfrm>
            <a:off x="5334000" y="4648200"/>
            <a:ext cx="23622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48130" name="Rectangle 2"/>
          <p:cNvSpPr>
            <a:spLocks noGrp="1" noChangeArrowheads="1"/>
          </p:cNvSpPr>
          <p:nvPr>
            <p:ph type="body" idx="1"/>
          </p:nvPr>
        </p:nvSpPr>
        <p:spPr>
          <a:xfrm>
            <a:off x="1981200" y="1524000"/>
            <a:ext cx="6629400" cy="4724400"/>
          </a:xfrm>
          <a:ln/>
        </p:spPr>
        <p:txBody>
          <a:bodyPr/>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p:txBody>
      </p:sp>
      <p:sp>
        <p:nvSpPr>
          <p:cNvPr id="48131" name="Text Box 3"/>
          <p:cNvSpPr txBox="1">
            <a:spLocks noChangeArrowheads="1"/>
          </p:cNvSpPr>
          <p:nvPr/>
        </p:nvSpPr>
        <p:spPr bwMode="auto">
          <a:xfrm>
            <a:off x="2057400" y="2209800"/>
            <a:ext cx="2057400" cy="37338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9pPr>
          </a:lstStyle>
          <a:p>
            <a:pPr>
              <a:spcBef>
                <a:spcPts val="600"/>
              </a:spcBef>
            </a:pPr>
            <a:r>
              <a:rPr lang="en-IE" sz="1100">
                <a:latin typeface="Courier New" pitchFamily="49" charset="0"/>
              </a:rPr>
              <a:t>class Foo{</a:t>
            </a:r>
          </a:p>
          <a:p>
            <a:pPr>
              <a:spcBef>
                <a:spcPts val="600"/>
              </a:spcBef>
            </a:pPr>
            <a:r>
              <a:rPr lang="en-IE" sz="1100">
                <a:latin typeface="Courier New" pitchFamily="49" charset="0"/>
              </a:rPr>
              <a:t>   Foo(String s){}</a:t>
            </a:r>
          </a:p>
          <a:p>
            <a:pPr>
              <a:spcBef>
                <a:spcPts val="600"/>
              </a:spcBef>
            </a:pPr>
            <a:r>
              <a:rPr lang="en-IE" sz="1100">
                <a:latin typeface="Courier New" pitchFamily="49" charset="0"/>
              </a:rPr>
              <a:t>};</a:t>
            </a:r>
          </a:p>
          <a:p>
            <a:pPr>
              <a:spcBef>
                <a:spcPts val="600"/>
              </a:spcBef>
            </a:pPr>
            <a:endParaRPr lang="en-IE" sz="1100">
              <a:latin typeface="Courier New" pitchFamily="49" charset="0"/>
            </a:endParaRPr>
          </a:p>
          <a:p>
            <a:pPr>
              <a:spcBef>
                <a:spcPts val="600"/>
              </a:spcBef>
            </a:pPr>
            <a:endParaRPr lang="en-IE" sz="1100">
              <a:latin typeface="Courier New" pitchFamily="49" charset="0"/>
            </a:endParaRPr>
          </a:p>
          <a:p>
            <a:pPr>
              <a:spcBef>
                <a:spcPts val="600"/>
              </a:spcBef>
            </a:pPr>
            <a:r>
              <a:rPr lang="en-IE" sz="1100">
                <a:latin typeface="Courier New" pitchFamily="49" charset="0"/>
              </a:rPr>
              <a:t>class Foo {</a:t>
            </a:r>
          </a:p>
          <a:p>
            <a:pPr>
              <a:spcBef>
                <a:spcPts val="600"/>
              </a:spcBef>
            </a:pPr>
            <a:r>
              <a:rPr lang="en-IE" sz="1100">
                <a:latin typeface="Courier New" pitchFamily="49" charset="0"/>
              </a:rPr>
              <a:t>   Foo(String s){</a:t>
            </a:r>
          </a:p>
          <a:p>
            <a:pPr>
              <a:spcBef>
                <a:spcPts val="600"/>
              </a:spcBef>
            </a:pPr>
            <a:r>
              <a:rPr lang="en-IE" sz="1100" b="1">
                <a:latin typeface="Courier New" pitchFamily="49" charset="0"/>
              </a:rPr>
              <a:t> </a:t>
            </a:r>
            <a:r>
              <a:rPr lang="en-IE" sz="1100">
                <a:latin typeface="Courier New" pitchFamily="49" charset="0"/>
              </a:rPr>
              <a:t>     super();</a:t>
            </a:r>
          </a:p>
          <a:p>
            <a:pPr>
              <a:spcBef>
                <a:spcPts val="600"/>
              </a:spcBef>
            </a:pPr>
            <a:r>
              <a:rPr lang="en-IE" sz="1100" b="1">
                <a:latin typeface="Courier New" pitchFamily="49" charset="0"/>
              </a:rPr>
              <a:t>   </a:t>
            </a:r>
            <a:r>
              <a:rPr lang="en-IE" sz="1100">
                <a:latin typeface="Courier New" pitchFamily="49" charset="0"/>
              </a:rPr>
              <a:t>}</a:t>
            </a:r>
          </a:p>
          <a:p>
            <a:pPr>
              <a:spcBef>
                <a:spcPts val="600"/>
              </a:spcBef>
            </a:pPr>
            <a:r>
              <a:rPr lang="en-IE" sz="1100">
                <a:latin typeface="Courier New" pitchFamily="49" charset="0"/>
              </a:rPr>
              <a:t>};</a:t>
            </a:r>
          </a:p>
          <a:p>
            <a:pPr>
              <a:spcBef>
                <a:spcPts val="600"/>
              </a:spcBef>
            </a:pPr>
            <a:r>
              <a:rPr lang="en-IE" sz="1100">
                <a:latin typeface="Courier New" pitchFamily="49" charset="0"/>
              </a:rPr>
              <a:t>class Foo {</a:t>
            </a:r>
          </a:p>
          <a:p>
            <a:pPr>
              <a:spcBef>
                <a:spcPts val="600"/>
              </a:spcBef>
            </a:pPr>
            <a:r>
              <a:rPr lang="en-IE" sz="1100">
                <a:latin typeface="Courier New" pitchFamily="49" charset="0"/>
              </a:rPr>
              <a:t>   void Foo() {}</a:t>
            </a:r>
          </a:p>
          <a:p>
            <a:pPr>
              <a:spcBef>
                <a:spcPts val="600"/>
              </a:spcBef>
            </a:pPr>
            <a:r>
              <a:rPr lang="en-IE" sz="1100">
                <a:latin typeface="Courier New" pitchFamily="49" charset="0"/>
              </a:rPr>
              <a:t>};</a:t>
            </a:r>
          </a:p>
          <a:p>
            <a:pPr>
              <a:spcBef>
                <a:spcPts val="600"/>
              </a:spcBef>
            </a:pPr>
            <a:endParaRPr lang="en-IE" sz="1100">
              <a:latin typeface="Courier New" pitchFamily="49" charset="0"/>
            </a:endParaRPr>
          </a:p>
          <a:p>
            <a:pPr>
              <a:spcBef>
                <a:spcPts val="600"/>
              </a:spcBef>
            </a:pPr>
            <a:r>
              <a:rPr lang="en-IE" sz="1100">
                <a:latin typeface="Courier New" pitchFamily="49" charset="0"/>
              </a:rPr>
              <a:t>                   </a:t>
            </a:r>
          </a:p>
        </p:txBody>
      </p:sp>
      <p:sp>
        <p:nvSpPr>
          <p:cNvPr id="48132" name="Text Box 4"/>
          <p:cNvSpPr txBox="1">
            <a:spLocks noChangeArrowheads="1"/>
          </p:cNvSpPr>
          <p:nvPr/>
        </p:nvSpPr>
        <p:spPr bwMode="auto">
          <a:xfrm>
            <a:off x="2057400" y="1600200"/>
            <a:ext cx="2743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spcBef>
                <a:spcPts val="1125"/>
              </a:spcBef>
            </a:pPr>
            <a:r>
              <a:rPr lang="en-IE" sz="1800" u="sng"/>
              <a:t>Class code (what you type)</a:t>
            </a:r>
          </a:p>
        </p:txBody>
      </p:sp>
      <p:sp>
        <p:nvSpPr>
          <p:cNvPr id="48133" name="Text Box 5"/>
          <p:cNvSpPr txBox="1">
            <a:spLocks noChangeArrowheads="1"/>
          </p:cNvSpPr>
          <p:nvPr/>
        </p:nvSpPr>
        <p:spPr bwMode="auto">
          <a:xfrm>
            <a:off x="5257800" y="1524000"/>
            <a:ext cx="2971800"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spcBef>
                <a:spcPts val="1125"/>
              </a:spcBef>
            </a:pPr>
            <a:r>
              <a:rPr lang="en-IE" sz="1800" u="sng"/>
              <a:t>Compiler Generated Constructor Code (in Bold)</a:t>
            </a:r>
          </a:p>
        </p:txBody>
      </p:sp>
      <p:sp>
        <p:nvSpPr>
          <p:cNvPr id="48134" name="Text Box 6"/>
          <p:cNvSpPr txBox="1">
            <a:spLocks noChangeArrowheads="1"/>
          </p:cNvSpPr>
          <p:nvPr/>
        </p:nvSpPr>
        <p:spPr bwMode="auto">
          <a:xfrm>
            <a:off x="5334000" y="2209800"/>
            <a:ext cx="2362200" cy="37338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9pPr>
          </a:lstStyle>
          <a:p>
            <a:pPr>
              <a:spcBef>
                <a:spcPts val="600"/>
              </a:spcBef>
            </a:pPr>
            <a:r>
              <a:rPr lang="en-IE" sz="1100">
                <a:latin typeface="Courier New" pitchFamily="49" charset="0"/>
              </a:rPr>
              <a:t>class Foo{</a:t>
            </a:r>
          </a:p>
          <a:p>
            <a:pPr>
              <a:spcBef>
                <a:spcPts val="600"/>
              </a:spcBef>
            </a:pPr>
            <a:r>
              <a:rPr lang="en-IE" sz="1100">
                <a:latin typeface="Courier New" pitchFamily="49" charset="0"/>
              </a:rPr>
              <a:t>   Foo(String s){</a:t>
            </a:r>
          </a:p>
          <a:p>
            <a:pPr>
              <a:spcBef>
                <a:spcPts val="600"/>
              </a:spcBef>
            </a:pPr>
            <a:r>
              <a:rPr lang="en-IE" sz="1100" b="1">
                <a:latin typeface="Courier New" pitchFamily="49" charset="0"/>
              </a:rPr>
              <a:t>      super();</a:t>
            </a:r>
          </a:p>
          <a:p>
            <a:pPr>
              <a:spcBef>
                <a:spcPts val="600"/>
              </a:spcBef>
            </a:pPr>
            <a:r>
              <a:rPr lang="en-IE" sz="1100" b="1">
                <a:latin typeface="Courier New" pitchFamily="49" charset="0"/>
              </a:rPr>
              <a:t>   </a:t>
            </a:r>
            <a:r>
              <a:rPr lang="en-IE" sz="1100">
                <a:latin typeface="Courier New" pitchFamily="49" charset="0"/>
              </a:rPr>
              <a:t>}</a:t>
            </a:r>
          </a:p>
          <a:p>
            <a:pPr>
              <a:spcBef>
                <a:spcPts val="600"/>
              </a:spcBef>
            </a:pPr>
            <a:r>
              <a:rPr lang="en-IE" sz="1100">
                <a:latin typeface="Courier New" pitchFamily="49" charset="0"/>
              </a:rPr>
              <a:t>}</a:t>
            </a:r>
          </a:p>
          <a:p>
            <a:pPr>
              <a:spcBef>
                <a:spcPts val="600"/>
              </a:spcBef>
            </a:pPr>
            <a:r>
              <a:rPr lang="en-IE" sz="1100">
                <a:latin typeface="Courier New" pitchFamily="49" charset="0"/>
              </a:rPr>
              <a:t>Nothing, compiler does </a:t>
            </a:r>
          </a:p>
          <a:p>
            <a:pPr>
              <a:spcBef>
                <a:spcPts val="600"/>
              </a:spcBef>
            </a:pPr>
            <a:r>
              <a:rPr lang="en-IE" sz="1100">
                <a:latin typeface="Courier New" pitchFamily="49" charset="0"/>
              </a:rPr>
              <a:t>not insert anything. </a:t>
            </a:r>
          </a:p>
          <a:p>
            <a:pPr>
              <a:spcBef>
                <a:spcPts val="600"/>
              </a:spcBef>
            </a:pPr>
            <a:endParaRPr lang="en-IE" sz="1100">
              <a:latin typeface="Courier New" pitchFamily="49" charset="0"/>
            </a:endParaRPr>
          </a:p>
          <a:p>
            <a:pPr>
              <a:spcBef>
                <a:spcPts val="600"/>
              </a:spcBef>
            </a:pPr>
            <a:endParaRPr lang="en-IE" sz="1100">
              <a:latin typeface="Courier New" pitchFamily="49" charset="0"/>
            </a:endParaRPr>
          </a:p>
          <a:p>
            <a:pPr>
              <a:spcBef>
                <a:spcPts val="600"/>
              </a:spcBef>
            </a:pPr>
            <a:endParaRPr lang="en-IE" sz="1100">
              <a:latin typeface="Courier New" pitchFamily="49" charset="0"/>
            </a:endParaRPr>
          </a:p>
          <a:p>
            <a:pPr>
              <a:spcBef>
                <a:spcPts val="600"/>
              </a:spcBef>
            </a:pPr>
            <a:r>
              <a:rPr lang="en-IE" sz="1100">
                <a:latin typeface="Courier New" pitchFamily="49" charset="0"/>
              </a:rPr>
              <a:t>Class Foo {</a:t>
            </a:r>
          </a:p>
          <a:p>
            <a:pPr>
              <a:spcBef>
                <a:spcPts val="600"/>
              </a:spcBef>
            </a:pPr>
            <a:r>
              <a:rPr lang="en-IE" sz="1100">
                <a:latin typeface="Courier New" pitchFamily="49" charset="0"/>
              </a:rPr>
              <a:t>   void Foo(){}</a:t>
            </a:r>
          </a:p>
          <a:p>
            <a:pPr>
              <a:spcBef>
                <a:spcPts val="600"/>
              </a:spcBef>
            </a:pPr>
            <a:r>
              <a:rPr lang="en-IE" sz="1100">
                <a:latin typeface="Courier New" pitchFamily="49" charset="0"/>
              </a:rPr>
              <a:t>   </a:t>
            </a:r>
            <a:r>
              <a:rPr lang="en-IE" sz="1100" b="1">
                <a:latin typeface="Courier New" pitchFamily="49" charset="0"/>
              </a:rPr>
              <a:t>Foo(){super();}</a:t>
            </a:r>
          </a:p>
          <a:p>
            <a:pPr>
              <a:spcBef>
                <a:spcPts val="600"/>
              </a:spcBef>
            </a:pPr>
            <a:r>
              <a:rPr lang="en-IE" sz="1100">
                <a:latin typeface="Courier New" pitchFamily="49" charset="0"/>
              </a:rPr>
              <a:t>}              </a:t>
            </a:r>
          </a:p>
          <a:p>
            <a:pPr>
              <a:spcBef>
                <a:spcPts val="600"/>
              </a:spcBef>
            </a:pPr>
            <a:r>
              <a:rPr lang="en-IE" sz="1100">
                <a:latin typeface="Courier New" pitchFamily="49" charset="0"/>
              </a:rPr>
              <a:t> </a:t>
            </a:r>
          </a:p>
        </p:txBody>
      </p:sp>
      <p:sp>
        <p:nvSpPr>
          <p:cNvPr id="48135" name="Line 7"/>
          <p:cNvSpPr>
            <a:spLocks noChangeShapeType="1"/>
          </p:cNvSpPr>
          <p:nvPr/>
        </p:nvSpPr>
        <p:spPr bwMode="auto">
          <a:xfrm>
            <a:off x="2057400" y="3429000"/>
            <a:ext cx="20574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8136" name="Line 8"/>
          <p:cNvSpPr>
            <a:spLocks noChangeShapeType="1"/>
          </p:cNvSpPr>
          <p:nvPr/>
        </p:nvSpPr>
        <p:spPr bwMode="auto">
          <a:xfrm>
            <a:off x="5334000" y="3429000"/>
            <a:ext cx="23622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8137" name="Line 9"/>
          <p:cNvSpPr>
            <a:spLocks noChangeShapeType="1"/>
          </p:cNvSpPr>
          <p:nvPr/>
        </p:nvSpPr>
        <p:spPr bwMode="auto">
          <a:xfrm>
            <a:off x="2057400" y="4648200"/>
            <a:ext cx="20574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8138" name="Line 10"/>
          <p:cNvSpPr>
            <a:spLocks noChangeShapeType="1"/>
          </p:cNvSpPr>
          <p:nvPr/>
        </p:nvSpPr>
        <p:spPr bwMode="auto">
          <a:xfrm>
            <a:off x="5334000" y="4648200"/>
            <a:ext cx="23622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49154" name="Rectangle 2"/>
          <p:cNvSpPr>
            <a:spLocks noGrp="1" noChangeArrowheads="1"/>
          </p:cNvSpPr>
          <p:nvPr>
            <p:ph type="body" idx="1"/>
          </p:nvPr>
        </p:nvSpPr>
        <p:spPr>
          <a:xfrm>
            <a:off x="1981200" y="1524000"/>
            <a:ext cx="6629400" cy="4724400"/>
          </a:xfrm>
          <a:ln/>
        </p:spPr>
        <p:txBody>
          <a:bodyPr/>
          <a:lstStyle/>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Instance members are only accessible only after the super constructor runs.</a:t>
            </a: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Abstract classes have constructors that are called when a concrete subclass is instantiated. </a:t>
            </a: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Interface do not have constructors. </a:t>
            </a: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If your superclass does not have a no-arg constructor, you must create a constructor and insert a call to super() with arguments matching those of the superclass constructor. </a:t>
            </a:r>
          </a:p>
          <a:p>
            <a:pPr marL="341313" indent="-341313">
              <a:lnSpc>
                <a:spcPct val="90000"/>
              </a:lnSpc>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Constructors are never inherited, they can not be overridden.</a:t>
            </a:r>
          </a:p>
          <a:p>
            <a:pPr marL="341313" indent="-341313">
              <a:lnSpc>
                <a:spcPct val="90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p:txBody>
      </p:sp>
      <p:sp>
        <p:nvSpPr>
          <p:cNvPr id="49155" name="Text Box 3"/>
          <p:cNvSpPr txBox="1">
            <a:spLocks noChangeArrowheads="1"/>
          </p:cNvSpPr>
          <p:nvPr/>
        </p:nvSpPr>
        <p:spPr bwMode="auto">
          <a:xfrm>
            <a:off x="2057400" y="4343400"/>
            <a:ext cx="2895600" cy="193833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Animal {</a:t>
            </a:r>
          </a:p>
          <a:p>
            <a:pPr>
              <a:lnSpc>
                <a:spcPct val="90000"/>
              </a:lnSpc>
              <a:spcBef>
                <a:spcPts val="600"/>
              </a:spcBef>
            </a:pPr>
            <a:r>
              <a:rPr lang="en-IE" sz="1200">
                <a:latin typeface="Courier New" pitchFamily="49" charset="0"/>
              </a:rPr>
              <a:t>   Animal(String name){}</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Horse : public Animal {</a:t>
            </a:r>
          </a:p>
          <a:p>
            <a:pPr>
              <a:lnSpc>
                <a:spcPct val="90000"/>
              </a:lnSpc>
              <a:spcBef>
                <a:spcPts val="600"/>
              </a:spcBef>
            </a:pPr>
            <a:r>
              <a:rPr lang="en-IE" sz="1200">
                <a:latin typeface="Courier New" pitchFamily="49" charset="0"/>
              </a:rPr>
              <a:t>   Horse(){ </a:t>
            </a:r>
          </a:p>
          <a:p>
            <a:pPr>
              <a:lnSpc>
                <a:spcPct val="90000"/>
              </a:lnSpc>
              <a:spcBef>
                <a:spcPts val="600"/>
              </a:spcBef>
            </a:pPr>
            <a:r>
              <a:rPr lang="en-IE" sz="1200">
                <a:latin typeface="Courier New" pitchFamily="49" charset="0"/>
              </a:rPr>
              <a:t>      super(); </a:t>
            </a:r>
            <a:r>
              <a:rPr lang="en-IE" sz="1200">
                <a:solidFill>
                  <a:srgbClr val="008000"/>
                </a:solidFill>
                <a:latin typeface="Courier New" pitchFamily="49" charset="0"/>
              </a:rPr>
              <a:t>// ERROR!</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
        <p:nvSpPr>
          <p:cNvPr id="49156" name="Text Box 4"/>
          <p:cNvSpPr txBox="1">
            <a:spLocks noChangeArrowheads="1"/>
          </p:cNvSpPr>
          <p:nvPr/>
        </p:nvSpPr>
        <p:spPr bwMode="auto">
          <a:xfrm>
            <a:off x="5410200" y="5029200"/>
            <a:ext cx="3429000" cy="12192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Horse : public Animal {</a:t>
            </a:r>
          </a:p>
          <a:p>
            <a:pPr>
              <a:lnSpc>
                <a:spcPct val="90000"/>
              </a:lnSpc>
              <a:spcBef>
                <a:spcPts val="600"/>
              </a:spcBef>
            </a:pPr>
            <a:r>
              <a:rPr lang="en-IE" sz="1200">
                <a:latin typeface="Courier New" pitchFamily="49" charset="0"/>
              </a:rPr>
              <a:t>   Horse(){ </a:t>
            </a:r>
          </a:p>
          <a:p>
            <a:pPr>
              <a:lnSpc>
                <a:spcPct val="90000"/>
              </a:lnSpc>
              <a:spcBef>
                <a:spcPts val="600"/>
              </a:spcBef>
            </a:pPr>
            <a:r>
              <a:rPr lang="en-IE" sz="1200">
                <a:latin typeface="Courier New" pitchFamily="49" charset="0"/>
              </a:rPr>
              <a:t>      super(“Tommy”); // Correct!   </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2124075" y="231775"/>
            <a:ext cx="6475413" cy="10683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50178" name="Rectangle 2"/>
          <p:cNvSpPr>
            <a:spLocks noGrp="1" noChangeArrowheads="1"/>
          </p:cNvSpPr>
          <p:nvPr>
            <p:ph type="body" idx="1"/>
          </p:nvPr>
        </p:nvSpPr>
        <p:spPr>
          <a:xfrm>
            <a:off x="1981200" y="1600200"/>
            <a:ext cx="6629400" cy="5300663"/>
          </a:xfrm>
          <a:ln/>
        </p:spPr>
        <p:txBody>
          <a:bodyPr/>
          <a:lstStyle/>
          <a:p>
            <a:pPr marL="341313" indent="-341313">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lnSpc>
                <a:spcPct val="90000"/>
              </a:lnSpc>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A constructor can be directly invoked only by another constructor (using a call to </a:t>
            </a:r>
            <a:r>
              <a:rPr lang="en-US" sz="1800">
                <a:latin typeface="Courier New" pitchFamily="49" charset="0"/>
              </a:rPr>
              <a:t>super()</a:t>
            </a:r>
            <a:r>
              <a:rPr lang="en-US" sz="1800">
                <a:latin typeface="Times New Roman" pitchFamily="16" charset="0"/>
              </a:rPr>
              <a:t> or </a:t>
            </a:r>
            <a:r>
              <a:rPr lang="en-US" sz="1800">
                <a:latin typeface="Courier New" pitchFamily="49" charset="0"/>
              </a:rPr>
              <a:t>this()</a:t>
            </a:r>
            <a:r>
              <a:rPr lang="en-US" sz="1800">
                <a:latin typeface="Times New Roman" pitchFamily="16" charset="0"/>
              </a:rPr>
              <a:t>).</a:t>
            </a:r>
          </a:p>
          <a:p>
            <a:pPr marL="341313" indent="-341313">
              <a:lnSpc>
                <a:spcPct val="90000"/>
              </a:lnSpc>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Issues with calls to </a:t>
            </a:r>
            <a:r>
              <a:rPr lang="en-US" sz="1800">
                <a:latin typeface="Courier New" pitchFamily="49" charset="0"/>
              </a:rPr>
              <a:t>this()</a:t>
            </a:r>
            <a:r>
              <a:rPr lang="en-US" sz="1800">
                <a:latin typeface="Times New Roman" pitchFamily="16" charset="0"/>
              </a:rPr>
              <a:t>: </a:t>
            </a:r>
            <a:r>
              <a:rPr lang="en-US" sz="1800" b="1">
                <a:latin typeface="Times New Roman" pitchFamily="16" charset="0"/>
              </a:rPr>
              <a:t>a)</a:t>
            </a:r>
            <a:r>
              <a:rPr lang="en-US" sz="1800">
                <a:latin typeface="Times New Roman" pitchFamily="16" charset="0"/>
              </a:rPr>
              <a:t> can appear only as the first statement in a constructor, </a:t>
            </a:r>
            <a:r>
              <a:rPr lang="en-US" sz="1800" b="1">
                <a:latin typeface="Times New Roman" pitchFamily="16" charset="0"/>
              </a:rPr>
              <a:t>b) </a:t>
            </a:r>
            <a:r>
              <a:rPr lang="en-US" sz="1800">
                <a:latin typeface="Times New Roman" pitchFamily="16" charset="0"/>
              </a:rPr>
              <a:t>the argument list determines which overloaded constructor is called. </a:t>
            </a:r>
          </a:p>
          <a:p>
            <a:pPr marL="341313" indent="-341313">
              <a:lnSpc>
                <a:spcPct val="90000"/>
              </a:lnSpc>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Calls to </a:t>
            </a:r>
            <a:r>
              <a:rPr lang="en-US" sz="1800">
                <a:latin typeface="Courier New" pitchFamily="49" charset="0"/>
              </a:rPr>
              <a:t>this()</a:t>
            </a:r>
            <a:r>
              <a:rPr lang="en-US" sz="1800">
                <a:latin typeface="Times New Roman" pitchFamily="16" charset="0"/>
              </a:rPr>
              <a:t> and </a:t>
            </a:r>
            <a:r>
              <a:rPr lang="en-US" sz="1800">
                <a:latin typeface="Courier New" pitchFamily="49" charset="0"/>
              </a:rPr>
              <a:t>super()</a:t>
            </a:r>
            <a:r>
              <a:rPr lang="en-US" sz="1800">
                <a:latin typeface="Times New Roman" pitchFamily="16" charset="0"/>
              </a:rPr>
              <a:t> cannot be in the same constructor. You can have one or the other, but never both.</a:t>
            </a:r>
          </a:p>
          <a:p>
            <a:pPr marL="341313" indent="-341313">
              <a:lnSpc>
                <a:spcPct val="90000"/>
              </a:lnSpc>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Constructor can use any access modifier (even </a:t>
            </a:r>
            <a:r>
              <a:rPr lang="en-US" sz="1800">
                <a:latin typeface="Courier New" pitchFamily="49" charset="0"/>
              </a:rPr>
              <a:t>private</a:t>
            </a:r>
            <a:r>
              <a:rPr lang="en-US" sz="1800">
                <a:latin typeface="Times New Roman" pitchFamily="16" charset="0"/>
              </a:rPr>
              <a:t>).</a:t>
            </a:r>
          </a:p>
          <a:p>
            <a:pPr marL="341313" indent="-341313">
              <a:lnSpc>
                <a:spcPct val="90000"/>
              </a:lnSpc>
              <a:buFont typeface="Tahoma" pitchFamily="32" charset="0"/>
              <a:buChar char="•"/>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r>
              <a:rPr lang="en-US" sz="1800">
                <a:latin typeface="Times New Roman" pitchFamily="16" charset="0"/>
              </a:rPr>
              <a:t>Constructors can call constructors can call constructors, and so on, but sooner or later one of them better call </a:t>
            </a:r>
            <a:r>
              <a:rPr lang="en-US" sz="1800">
                <a:latin typeface="Courier New" pitchFamily="49" charset="0"/>
              </a:rPr>
              <a:t>super()</a:t>
            </a:r>
            <a:r>
              <a:rPr lang="en-US" sz="1800">
                <a:latin typeface="Times New Roman" pitchFamily="16" charset="0"/>
              </a:rPr>
              <a:t> or the stack will explode.</a:t>
            </a:r>
          </a:p>
          <a:p>
            <a:pPr marL="341313" indent="-341313">
              <a:lnSpc>
                <a:spcPct val="90000"/>
              </a:lnSpc>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lnSpc>
                <a:spcPct val="90000"/>
              </a:lnSpc>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lnSpc>
                <a:spcPct val="90000"/>
              </a:lnSpc>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lnSpc>
                <a:spcPct val="90000"/>
              </a:lnSpc>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a:p>
            <a:pPr marL="341313" indent="-341313">
              <a:lnSpc>
                <a:spcPct val="90000"/>
              </a:lnSpc>
              <a:buClrTx/>
              <a:buSzTx/>
              <a:buFontTx/>
              <a:buNone/>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US" sz="1800">
              <a:latin typeface="Times New Roman" pitchFamily="16" charset="0"/>
            </a:endParaRPr>
          </a:p>
        </p:txBody>
      </p:sp>
      <p:sp>
        <p:nvSpPr>
          <p:cNvPr id="50179" name="Text Box 3"/>
          <p:cNvSpPr txBox="1">
            <a:spLocks noChangeArrowheads="1"/>
          </p:cNvSpPr>
          <p:nvPr/>
        </p:nvSpPr>
        <p:spPr bwMode="auto">
          <a:xfrm>
            <a:off x="2057400" y="1524000"/>
            <a:ext cx="65516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US" sz="2000" b="1">
                <a:solidFill>
                  <a:srgbClr val="A50021"/>
                </a:solidFill>
              </a:rPr>
              <a:t>Overloaded Constructors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Grp="1" noChangeArrowheads="1"/>
          </p:cNvSpPr>
          <p:nvPr>
            <p:ph type="title"/>
          </p:nvPr>
        </p:nvSpPr>
        <p:spPr>
          <a:xfrm>
            <a:off x="4500563" y="231775"/>
            <a:ext cx="4098925" cy="1068388"/>
          </a:xfrm>
          <a:ln/>
        </p:spPr>
        <p:txBody>
          <a:bodyPr/>
          <a:lstStyle/>
          <a:p>
            <a:pPr algn="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Constructors and Instantiation</a:t>
            </a:r>
          </a:p>
        </p:txBody>
      </p:sp>
      <p:sp>
        <p:nvSpPr>
          <p:cNvPr id="51202" name="Rectangle 2"/>
          <p:cNvSpPr>
            <a:spLocks noGrp="1" noChangeArrowheads="1"/>
          </p:cNvSpPr>
          <p:nvPr>
            <p:ph type="body" idx="1"/>
          </p:nvPr>
        </p:nvSpPr>
        <p:spPr>
          <a:xfrm>
            <a:off x="1981200" y="1600200"/>
            <a:ext cx="6629400" cy="4724400"/>
          </a:xfrm>
          <a:ln/>
        </p:spPr>
        <p:txBody>
          <a:bodyPr/>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en-US" sz="1800">
              <a:latin typeface="Times New Roman" pitchFamily="16" charset="0"/>
            </a:endParaRPr>
          </a:p>
        </p:txBody>
      </p:sp>
      <p:sp>
        <p:nvSpPr>
          <p:cNvPr id="51203" name="Text Box 3"/>
          <p:cNvSpPr txBox="1">
            <a:spLocks noChangeArrowheads="1"/>
          </p:cNvSpPr>
          <p:nvPr/>
        </p:nvSpPr>
        <p:spPr bwMode="auto">
          <a:xfrm>
            <a:off x="177800" y="574675"/>
            <a:ext cx="3962400" cy="5905500"/>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100">
                <a:latin typeface="Courier New" pitchFamily="49" charset="0"/>
              </a:rPr>
              <a:t>class Animal {</a:t>
            </a:r>
          </a:p>
          <a:p>
            <a:pPr>
              <a:lnSpc>
                <a:spcPct val="90000"/>
              </a:lnSpc>
              <a:spcBef>
                <a:spcPts val="600"/>
              </a:spcBef>
            </a:pPr>
            <a:r>
              <a:rPr lang="en-IE" sz="1100">
                <a:latin typeface="Courier New" pitchFamily="49" charset="0"/>
              </a:rPr>
              <a:t>   private:</a:t>
            </a:r>
          </a:p>
          <a:p>
            <a:pPr>
              <a:lnSpc>
                <a:spcPct val="90000"/>
              </a:lnSpc>
              <a:spcBef>
                <a:spcPts val="600"/>
              </a:spcBef>
            </a:pPr>
            <a:r>
              <a:rPr lang="en-IE" sz="1100">
                <a:latin typeface="Courier New" pitchFamily="49" charset="0"/>
              </a:rPr>
              <a:t>	String name;</a:t>
            </a:r>
          </a:p>
          <a:p>
            <a:pPr>
              <a:lnSpc>
                <a:spcPct val="90000"/>
              </a:lnSpc>
              <a:spcBef>
                <a:spcPts val="600"/>
              </a:spcBef>
            </a:pPr>
            <a:r>
              <a:rPr lang="en-IE" sz="1100">
                <a:latin typeface="Courier New" pitchFamily="49" charset="0"/>
              </a:rPr>
              <a:t>   public:</a:t>
            </a:r>
          </a:p>
          <a:p>
            <a:pPr>
              <a:lnSpc>
                <a:spcPct val="90000"/>
              </a:lnSpc>
              <a:spcBef>
                <a:spcPts val="600"/>
              </a:spcBef>
            </a:pPr>
            <a:r>
              <a:rPr lang="en-IE" sz="1100">
                <a:latin typeface="Courier New" pitchFamily="49" charset="0"/>
              </a:rPr>
              <a:t>	Animal(String name){</a:t>
            </a:r>
          </a:p>
          <a:p>
            <a:pPr>
              <a:lnSpc>
                <a:spcPct val="90000"/>
              </a:lnSpc>
              <a:spcBef>
                <a:spcPts val="600"/>
              </a:spcBef>
            </a:pPr>
            <a:r>
              <a:rPr lang="en-IE" sz="1100">
                <a:latin typeface="Courier New" pitchFamily="49" charset="0"/>
              </a:rPr>
              <a:t>      		this.name = name;</a:t>
            </a:r>
          </a:p>
          <a:p>
            <a:pPr>
              <a:lnSpc>
                <a:spcPct val="90000"/>
              </a:lnSpc>
              <a:spcBef>
                <a:spcPts val="600"/>
              </a:spcBef>
            </a:pPr>
            <a:r>
              <a:rPr lang="en-IE" sz="1100">
                <a:latin typeface="Courier New" pitchFamily="49" charset="0"/>
              </a:rPr>
              <a:t>      		cout &lt;&lt; Animal(name);</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	Animal() {</a:t>
            </a:r>
          </a:p>
          <a:p>
            <a:pPr>
              <a:lnSpc>
                <a:spcPct val="90000"/>
              </a:lnSpc>
              <a:spcBef>
                <a:spcPts val="600"/>
              </a:spcBef>
            </a:pPr>
            <a:r>
              <a:rPr lang="en-IE" sz="1100">
                <a:latin typeface="Courier New" pitchFamily="49" charset="0"/>
              </a:rPr>
              <a:t>      		this.makeRandomName();</a:t>
            </a:r>
          </a:p>
          <a:p>
            <a:pPr>
              <a:lnSpc>
                <a:spcPct val="90000"/>
              </a:lnSpc>
              <a:spcBef>
                <a:spcPts val="600"/>
              </a:spcBef>
            </a:pPr>
            <a:r>
              <a:rPr lang="en-IE" sz="1100">
                <a:latin typeface="Courier New" pitchFamily="49" charset="0"/>
              </a:rPr>
              <a:t>      		cout &lt;&lt; Animal();</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	String makeRandomName() {</a:t>
            </a:r>
          </a:p>
          <a:p>
            <a:pPr>
              <a:lnSpc>
                <a:spcPct val="90000"/>
              </a:lnSpc>
              <a:spcBef>
                <a:spcPts val="600"/>
              </a:spcBef>
            </a:pPr>
            <a:r>
              <a:rPr lang="en-IE" sz="1100">
                <a:latin typeface="Courier New" pitchFamily="49" charset="0"/>
              </a:rPr>
              <a:t>      	int x = (int) (Math.random() * 3);</a:t>
            </a:r>
          </a:p>
          <a:p>
            <a:pPr>
              <a:lnSpc>
                <a:spcPct val="90000"/>
              </a:lnSpc>
              <a:spcBef>
                <a:spcPts val="600"/>
              </a:spcBef>
            </a:pPr>
            <a:r>
              <a:rPr lang="en-IE" sz="1100">
                <a:latin typeface="Courier New" pitchFamily="49" charset="0"/>
              </a:rPr>
              <a:t>      	String name = new String[] </a:t>
            </a:r>
          </a:p>
          <a:p>
            <a:pPr>
              <a:lnSpc>
                <a:spcPct val="90000"/>
              </a:lnSpc>
              <a:spcBef>
                <a:spcPts val="600"/>
              </a:spcBef>
            </a:pPr>
            <a:r>
              <a:rPr lang="en-IE" sz="1100">
                <a:latin typeface="Courier New" pitchFamily="49" charset="0"/>
              </a:rPr>
              <a:t>               {"Fluffy","Fido","Rover"}[x];</a:t>
            </a:r>
          </a:p>
          <a:p>
            <a:pPr>
              <a:lnSpc>
                <a:spcPct val="90000"/>
              </a:lnSpc>
              <a:spcBef>
                <a:spcPts val="600"/>
              </a:spcBef>
            </a:pPr>
            <a:r>
              <a:rPr lang="en-IE" sz="1100">
                <a:latin typeface="Courier New" pitchFamily="49" charset="0"/>
              </a:rPr>
              <a:t>      	return name;</a:t>
            </a:r>
          </a:p>
          <a:p>
            <a:pPr>
              <a:lnSpc>
                <a:spcPct val="90000"/>
              </a:lnSpc>
              <a:spcBef>
                <a:spcPts val="600"/>
              </a:spcBef>
            </a:pPr>
            <a:r>
              <a:rPr lang="en-IE" sz="1100">
                <a:latin typeface="Courier New" pitchFamily="49" charset="0"/>
              </a:rPr>
              <a:t>   	}</a:t>
            </a:r>
          </a:p>
          <a:p>
            <a:pPr>
              <a:lnSpc>
                <a:spcPct val="90000"/>
              </a:lnSpc>
              <a:spcBef>
                <a:spcPts val="600"/>
              </a:spcBef>
            </a:pPr>
            <a:r>
              <a:rPr lang="en-IE" sz="1100">
                <a:latin typeface="Courier New" pitchFamily="49" charset="0"/>
              </a:rPr>
              <a:t>};</a:t>
            </a:r>
          </a:p>
          <a:p>
            <a:pPr>
              <a:lnSpc>
                <a:spcPct val="90000"/>
              </a:lnSpc>
              <a:spcBef>
                <a:spcPts val="600"/>
              </a:spcBef>
            </a:pPr>
            <a:r>
              <a:rPr lang="en-IE" sz="1100">
                <a:latin typeface="Courier New" pitchFamily="49" charset="0"/>
              </a:rPr>
              <a:t>void main() {</a:t>
            </a:r>
          </a:p>
          <a:p>
            <a:pPr>
              <a:lnSpc>
                <a:spcPct val="90000"/>
              </a:lnSpc>
              <a:spcBef>
                <a:spcPts val="600"/>
              </a:spcBef>
            </a:pPr>
            <a:r>
              <a:rPr lang="en-IE" sz="1100">
                <a:latin typeface="Courier New" pitchFamily="49" charset="0"/>
              </a:rPr>
              <a:t>      Animal *a = new Animal();</a:t>
            </a:r>
          </a:p>
          <a:p>
            <a:pPr>
              <a:lnSpc>
                <a:spcPct val="90000"/>
              </a:lnSpc>
              <a:spcBef>
                <a:spcPts val="600"/>
              </a:spcBef>
            </a:pPr>
            <a:r>
              <a:rPr lang="en-IE" sz="1100">
                <a:latin typeface="Courier New" pitchFamily="49" charset="0"/>
              </a:rPr>
              <a:t>      Animal *b = new Animal("Zara");</a:t>
            </a:r>
          </a:p>
          <a:p>
            <a:pPr>
              <a:lnSpc>
                <a:spcPct val="90000"/>
              </a:lnSpc>
              <a:spcBef>
                <a:spcPts val="600"/>
              </a:spcBef>
            </a:pPr>
            <a:r>
              <a:rPr lang="en-IE" sz="1100">
                <a:latin typeface="Courier New" pitchFamily="49" charset="0"/>
              </a:rPr>
              <a:t>   }</a:t>
            </a:r>
          </a:p>
          <a:p>
            <a:pPr>
              <a:lnSpc>
                <a:spcPct val="90000"/>
              </a:lnSpc>
              <a:spcBef>
                <a:spcPts val="600"/>
              </a:spcBef>
            </a:pPr>
            <a:endParaRPr lang="en-IE" sz="1100">
              <a:latin typeface="Courier New" pitchFamily="49" charset="0"/>
            </a:endParaRPr>
          </a:p>
        </p:txBody>
      </p:sp>
      <p:sp>
        <p:nvSpPr>
          <p:cNvPr id="51204" name="Text Box 4"/>
          <p:cNvSpPr txBox="1">
            <a:spLocks noChangeArrowheads="1"/>
          </p:cNvSpPr>
          <p:nvPr/>
        </p:nvSpPr>
        <p:spPr bwMode="auto">
          <a:xfrm>
            <a:off x="5334000" y="4495800"/>
            <a:ext cx="3581400" cy="1524000"/>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spcBef>
                <a:spcPts val="875"/>
              </a:spcBef>
            </a:pPr>
            <a:r>
              <a:rPr lang="en-IE" sz="1800"/>
              <a:t>4. </a:t>
            </a:r>
            <a:r>
              <a:rPr lang="en-IE" sz="1400">
                <a:latin typeface="Courier New" pitchFamily="49" charset="0"/>
              </a:rPr>
              <a:t>Object()</a:t>
            </a:r>
          </a:p>
          <a:p>
            <a:pPr>
              <a:spcBef>
                <a:spcPts val="875"/>
              </a:spcBef>
            </a:pPr>
            <a:r>
              <a:rPr lang="en-IE" sz="1800"/>
              <a:t>3. </a:t>
            </a:r>
            <a:r>
              <a:rPr lang="en-IE" sz="1400">
                <a:latin typeface="Courier New" pitchFamily="49" charset="0"/>
              </a:rPr>
              <a:t>Animal(String s)</a:t>
            </a:r>
            <a:r>
              <a:rPr lang="en-IE" sz="1800"/>
              <a:t> calls </a:t>
            </a:r>
            <a:r>
              <a:rPr lang="en-IE" sz="1400">
                <a:latin typeface="Courier New" pitchFamily="49" charset="0"/>
              </a:rPr>
              <a:t>super()</a:t>
            </a:r>
          </a:p>
          <a:p>
            <a:pPr>
              <a:spcBef>
                <a:spcPts val="875"/>
              </a:spcBef>
            </a:pPr>
            <a:r>
              <a:rPr lang="en-IE" sz="1800"/>
              <a:t>2. </a:t>
            </a:r>
            <a:r>
              <a:rPr lang="en-IE" sz="1400">
                <a:latin typeface="Courier New" pitchFamily="49" charset="0"/>
              </a:rPr>
              <a:t>Animal()</a:t>
            </a:r>
            <a:r>
              <a:rPr lang="en-IE" sz="1800"/>
              <a:t> calls </a:t>
            </a:r>
            <a:r>
              <a:rPr lang="en-IE" sz="1400">
                <a:latin typeface="Courier New" pitchFamily="49" charset="0"/>
              </a:rPr>
              <a:t>this(RanName)</a:t>
            </a:r>
          </a:p>
          <a:p>
            <a:pPr>
              <a:spcBef>
                <a:spcPts val="875"/>
              </a:spcBef>
            </a:pPr>
            <a:r>
              <a:rPr lang="en-IE" sz="1800"/>
              <a:t>1. </a:t>
            </a:r>
            <a:r>
              <a:rPr lang="en-IE" sz="1400">
                <a:latin typeface="Courier New" pitchFamily="49" charset="0"/>
              </a:rPr>
              <a:t>main()</a:t>
            </a:r>
            <a:r>
              <a:rPr lang="en-IE" sz="1800"/>
              <a:t> calls </a:t>
            </a:r>
            <a:r>
              <a:rPr lang="en-IE" sz="1400">
                <a:latin typeface="Courier New" pitchFamily="49" charset="0"/>
              </a:rPr>
              <a:t>new Animal()</a:t>
            </a:r>
          </a:p>
        </p:txBody>
      </p:sp>
      <p:sp>
        <p:nvSpPr>
          <p:cNvPr id="51205" name="Line 5"/>
          <p:cNvSpPr>
            <a:spLocks noChangeShapeType="1"/>
          </p:cNvSpPr>
          <p:nvPr/>
        </p:nvSpPr>
        <p:spPr bwMode="auto">
          <a:xfrm>
            <a:off x="5334000" y="5715000"/>
            <a:ext cx="35814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06" name="Line 6"/>
          <p:cNvSpPr>
            <a:spLocks noChangeShapeType="1"/>
          </p:cNvSpPr>
          <p:nvPr/>
        </p:nvSpPr>
        <p:spPr bwMode="auto">
          <a:xfrm>
            <a:off x="5334000" y="5334000"/>
            <a:ext cx="35814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07" name="Line 7"/>
          <p:cNvSpPr>
            <a:spLocks noChangeShapeType="1"/>
          </p:cNvSpPr>
          <p:nvPr/>
        </p:nvSpPr>
        <p:spPr bwMode="auto">
          <a:xfrm>
            <a:off x="5334000" y="4876800"/>
            <a:ext cx="3581400" cy="1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08" name="Line 8"/>
          <p:cNvSpPr>
            <a:spLocks noChangeShapeType="1"/>
          </p:cNvSpPr>
          <p:nvPr/>
        </p:nvSpPr>
        <p:spPr bwMode="auto">
          <a:xfrm flipH="1">
            <a:off x="4037013" y="5486400"/>
            <a:ext cx="12985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09" name="Text Box 9"/>
          <p:cNvSpPr txBox="1">
            <a:spLocks noChangeArrowheads="1"/>
          </p:cNvSpPr>
          <p:nvPr/>
        </p:nvSpPr>
        <p:spPr bwMode="auto">
          <a:xfrm>
            <a:off x="5334000" y="3581400"/>
            <a:ext cx="3663950"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1800"/>
              <a:t>This is a call stuck for the first line in </a:t>
            </a:r>
          </a:p>
          <a:p>
            <a:r>
              <a:rPr lang="en-IE" sz="1800"/>
              <a:t>main()</a:t>
            </a:r>
          </a:p>
        </p:txBody>
      </p:sp>
      <p:sp>
        <p:nvSpPr>
          <p:cNvPr id="51210" name="Rectangle 10"/>
          <p:cNvSpPr>
            <a:spLocks noChangeArrowheads="1"/>
          </p:cNvSpPr>
          <p:nvPr/>
        </p:nvSpPr>
        <p:spPr bwMode="auto">
          <a:xfrm>
            <a:off x="5334000" y="3657600"/>
            <a:ext cx="3581400" cy="533400"/>
          </a:xfrm>
          <a:prstGeom prst="rect">
            <a:avLst/>
          </a:prstGeom>
          <a:noFill/>
          <a:ln w="9360">
            <a:solidFill>
              <a:srgbClr val="000000"/>
            </a:solidFill>
            <a:prstDash val="lg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51211" name="Line 11"/>
          <p:cNvSpPr>
            <a:spLocks noChangeShapeType="1"/>
          </p:cNvSpPr>
          <p:nvPr/>
        </p:nvSpPr>
        <p:spPr bwMode="auto">
          <a:xfrm>
            <a:off x="7086600" y="4191000"/>
            <a:ext cx="1588" cy="30480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12" name="Text Box 12"/>
          <p:cNvSpPr txBox="1">
            <a:spLocks noChangeArrowheads="1"/>
          </p:cNvSpPr>
          <p:nvPr/>
        </p:nvSpPr>
        <p:spPr bwMode="auto">
          <a:xfrm>
            <a:off x="5410200" y="1981200"/>
            <a:ext cx="2514600" cy="762000"/>
          </a:xfrm>
          <a:prstGeom prst="rect">
            <a:avLst/>
          </a:prstGeom>
          <a:solidFill>
            <a:srgbClr val="FF9900"/>
          </a:solidFill>
          <a:ln w="936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Times New Roman" pitchFamily="16" charset="0"/>
                <a:cs typeface="Arial Unicode MS" pitchFamily="32" charset="0"/>
              </a:defRPr>
            </a:lvl9pPr>
          </a:lstStyle>
          <a:p>
            <a:pPr>
              <a:lnSpc>
                <a:spcPct val="80000"/>
              </a:lnSpc>
              <a:spcBef>
                <a:spcPts val="700"/>
              </a:spcBef>
            </a:pPr>
            <a:r>
              <a:rPr lang="en-US" sz="1200" b="1"/>
              <a:t>OUTPUT: </a:t>
            </a:r>
            <a:r>
              <a:rPr lang="en-US" sz="1200">
                <a:latin typeface="Courier New" pitchFamily="49" charset="0"/>
              </a:rPr>
              <a:t>Animal(String)</a:t>
            </a:r>
          </a:p>
          <a:p>
            <a:pPr>
              <a:lnSpc>
                <a:spcPct val="80000"/>
              </a:lnSpc>
              <a:spcBef>
                <a:spcPts val="700"/>
              </a:spcBef>
            </a:pPr>
            <a:r>
              <a:rPr lang="en-US" sz="1200">
                <a:latin typeface="Courier New" pitchFamily="49" charset="0"/>
              </a:rPr>
              <a:t>        Animal()</a:t>
            </a:r>
          </a:p>
          <a:p>
            <a:pPr>
              <a:lnSpc>
                <a:spcPct val="80000"/>
              </a:lnSpc>
              <a:spcBef>
                <a:spcPts val="700"/>
              </a:spcBef>
            </a:pPr>
            <a:r>
              <a:rPr lang="en-US" sz="1200">
                <a:latin typeface="Courier New" pitchFamily="49" charset="0"/>
              </a:rPr>
              <a:t>        Animal(String)</a:t>
            </a:r>
          </a:p>
        </p:txBody>
      </p:sp>
      <p:sp>
        <p:nvSpPr>
          <p:cNvPr id="51213" name="Text Box 13"/>
          <p:cNvSpPr txBox="1">
            <a:spLocks noChangeArrowheads="1"/>
          </p:cNvSpPr>
          <p:nvPr/>
        </p:nvSpPr>
        <p:spPr bwMode="auto">
          <a:xfrm>
            <a:off x="5334000" y="2822575"/>
            <a:ext cx="3587750" cy="642938"/>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r>
              <a:rPr lang="en-IE" sz="1400">
                <a:latin typeface="Courier New" pitchFamily="49" charset="0"/>
              </a:rPr>
              <a:t>this()</a:t>
            </a:r>
            <a:r>
              <a:rPr lang="en-IE" sz="1800"/>
              <a:t> always means to call another </a:t>
            </a:r>
          </a:p>
          <a:p>
            <a:r>
              <a:rPr lang="en-IE" sz="1800"/>
              <a:t>constructor in the same class!</a:t>
            </a:r>
          </a:p>
        </p:txBody>
      </p:sp>
      <p:sp>
        <p:nvSpPr>
          <p:cNvPr id="51214" name="Line 14"/>
          <p:cNvSpPr>
            <a:spLocks noChangeShapeType="1"/>
          </p:cNvSpPr>
          <p:nvPr/>
        </p:nvSpPr>
        <p:spPr bwMode="auto">
          <a:xfrm flipH="1">
            <a:off x="3957638" y="3060700"/>
            <a:ext cx="1374775"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Coupling and Cohesion</a:t>
            </a:r>
          </a:p>
        </p:txBody>
      </p:sp>
      <p:sp>
        <p:nvSpPr>
          <p:cNvPr id="52226" name="Rectangle 2"/>
          <p:cNvSpPr>
            <a:spLocks noGrp="1" noChangeArrowheads="1"/>
          </p:cNvSpPr>
          <p:nvPr>
            <p:ph type="body" idx="1"/>
          </p:nvPr>
        </p:nvSpPr>
        <p:spPr>
          <a:xfrm>
            <a:off x="1981200" y="1828800"/>
            <a:ext cx="6932613"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Coupling and Cohesion </a:t>
            </a: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2000">
              <a:latin typeface="Times New Roman" pitchFamily="16" charset="0"/>
            </a:endParaRPr>
          </a:p>
        </p:txBody>
      </p:sp>
      <p:sp>
        <p:nvSpPr>
          <p:cNvPr id="52227" name="Text Box 3"/>
          <p:cNvSpPr txBox="1">
            <a:spLocks noChangeArrowheads="1"/>
          </p:cNvSpPr>
          <p:nvPr/>
        </p:nvSpPr>
        <p:spPr bwMode="auto">
          <a:xfrm>
            <a:off x="2209800" y="2895600"/>
            <a:ext cx="6480175" cy="1028700"/>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b="1">
                <a:solidFill>
                  <a:srgbClr val="A50021"/>
                </a:solidFill>
              </a:rPr>
              <a:t>5.1 </a:t>
            </a:r>
            <a:r>
              <a:rPr lang="en-IE" sz="2000"/>
              <a:t>Develop code that implements tight encapsulation, </a:t>
            </a:r>
          </a:p>
          <a:p>
            <a:pPr>
              <a:lnSpc>
                <a:spcPct val="80000"/>
              </a:lnSpc>
              <a:spcBef>
                <a:spcPts val="800"/>
              </a:spcBef>
            </a:pPr>
            <a:r>
              <a:rPr lang="en-IE" sz="2000"/>
              <a:t>   loose coupling, and high cohesion in classes, and describe</a:t>
            </a:r>
          </a:p>
          <a:p>
            <a:pPr>
              <a:lnSpc>
                <a:spcPct val="80000"/>
              </a:lnSpc>
              <a:spcBef>
                <a:spcPts val="800"/>
              </a:spcBef>
            </a:pPr>
            <a:r>
              <a:rPr lang="en-IE" sz="2000"/>
              <a:t>   the benefits.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Encapsulation</a:t>
            </a:r>
          </a:p>
        </p:txBody>
      </p:sp>
      <p:sp>
        <p:nvSpPr>
          <p:cNvPr id="7170" name="Rectangle 2"/>
          <p:cNvSpPr>
            <a:spLocks noGrp="1" noChangeArrowheads="1"/>
          </p:cNvSpPr>
          <p:nvPr>
            <p:ph type="body" idx="1"/>
          </p:nvPr>
        </p:nvSpPr>
        <p:spPr>
          <a:xfrm>
            <a:off x="1905000" y="1676400"/>
            <a:ext cx="6735763" cy="3910013"/>
          </a:xfrm>
          <a:ln/>
        </p:spPr>
        <p:txBody>
          <a:bodyPr/>
          <a:lstStyle/>
          <a:p>
            <a:pPr marL="339725" indent="-339725">
              <a:lnSpc>
                <a:spcPct val="90000"/>
              </a:lnSpc>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Encapsulation hides code behind an interface, gives flexibiliy an maintainability to OO</a:t>
            </a:r>
          </a:p>
          <a:p>
            <a:pPr marL="339725" indent="-339725">
              <a:lnSpc>
                <a:spcPct val="90000"/>
              </a:lnSpc>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Two features</a:t>
            </a:r>
          </a:p>
          <a:p>
            <a:pPr marL="739775" lvl="1" indent="-282575">
              <a:lnSpc>
                <a:spcPct val="90000"/>
              </a:lnSpc>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1800">
                <a:latin typeface="Times New Roman" pitchFamily="16" charset="0"/>
              </a:rPr>
              <a:t>Instance variables declared as </a:t>
            </a:r>
            <a:r>
              <a:rPr lang="en-IE" sz="1400">
                <a:latin typeface="Courier New" pitchFamily="49" charset="0"/>
              </a:rPr>
              <a:t>protected</a:t>
            </a:r>
            <a:r>
              <a:rPr lang="en-IE" sz="1800">
                <a:latin typeface="Times New Roman" pitchFamily="16" charset="0"/>
              </a:rPr>
              <a:t> or </a:t>
            </a:r>
            <a:r>
              <a:rPr lang="en-IE" sz="1400">
                <a:latin typeface="Courier New" pitchFamily="49" charset="0"/>
              </a:rPr>
              <a:t>private</a:t>
            </a:r>
          </a:p>
          <a:p>
            <a:pPr marL="739775" lvl="1" indent="-282575">
              <a:lnSpc>
                <a:spcPct val="90000"/>
              </a:lnSpc>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1800">
                <a:latin typeface="Times New Roman" pitchFamily="16" charset="0"/>
              </a:rPr>
              <a:t>Getter and setter methods provide access to an instance variables, make them </a:t>
            </a:r>
            <a:r>
              <a:rPr lang="en-IE" sz="1400">
                <a:latin typeface="Courier New" pitchFamily="49" charset="0"/>
              </a:rPr>
              <a:t>public</a:t>
            </a:r>
            <a:r>
              <a:rPr lang="en-IE" sz="1800">
                <a:latin typeface="Times New Roman" pitchFamily="16" charset="0"/>
              </a:rPr>
              <a:t> (use the naming convetion </a:t>
            </a:r>
            <a:r>
              <a:rPr lang="en-IE" sz="1400">
                <a:latin typeface="Courier New" pitchFamily="49" charset="0"/>
              </a:rPr>
              <a:t>set&lt;somePropery&gt;</a:t>
            </a:r>
            <a:r>
              <a:rPr lang="en-IE" sz="1800">
                <a:latin typeface="Times New Roman" pitchFamily="16" charset="0"/>
              </a:rPr>
              <a:t> and </a:t>
            </a:r>
            <a:r>
              <a:rPr lang="en-IE" sz="1400">
                <a:latin typeface="Courier New" pitchFamily="49" charset="0"/>
              </a:rPr>
              <a:t>get&lt;somePropery&gt;</a:t>
            </a:r>
            <a:r>
              <a:rPr lang="en-IE" sz="1800">
                <a:latin typeface="Times New Roman" pitchFamily="16" charset="0"/>
              </a:rPr>
              <a:t>)</a:t>
            </a:r>
          </a:p>
          <a:p>
            <a:pPr marL="339725" indent="-339725">
              <a:lnSpc>
                <a:spcPct val="90000"/>
              </a:lnSpc>
              <a:spcBef>
                <a:spcPts val="7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200">
              <a:latin typeface="Courier New" pitchFamily="49" charset="0"/>
            </a:endParaRPr>
          </a:p>
          <a:p>
            <a:pPr marL="339725" indent="-339725">
              <a:lnSpc>
                <a:spcPct val="90000"/>
              </a:lnSpc>
              <a:spcBef>
                <a:spcPts val="6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2000">
              <a:latin typeface="Times New Roman" pitchFamily="16" charset="0"/>
            </a:endParaRPr>
          </a:p>
          <a:p>
            <a:pPr marL="339725" indent="-339725">
              <a:lnSpc>
                <a:spcPct val="90000"/>
              </a:lnSpc>
              <a:spcBef>
                <a:spcPts val="6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200">
              <a:latin typeface="Courier New" pitchFamily="49" charset="0"/>
            </a:endParaRPr>
          </a:p>
          <a:p>
            <a:pPr marL="339725" indent="-339725">
              <a:lnSpc>
                <a:spcPct val="90000"/>
              </a:lnSpc>
              <a:spcBef>
                <a:spcPts val="6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200">
              <a:latin typeface="Courier New" pitchFamily="49" charset="0"/>
            </a:endParaRPr>
          </a:p>
          <a:p>
            <a:pPr marL="339725" indent="-339725">
              <a:lnSpc>
                <a:spcPct val="90000"/>
              </a:lnSpc>
              <a:spcBef>
                <a:spcPts val="6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800">
              <a:latin typeface="Times New Roman" pitchFamily="16" charset="0"/>
            </a:endParaRPr>
          </a:p>
          <a:p>
            <a:pPr marL="339725" indent="-339725">
              <a:lnSpc>
                <a:spcPct val="90000"/>
              </a:lnSpc>
              <a:spcBef>
                <a:spcPts val="6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800">
              <a:latin typeface="Times New Roman" pitchFamily="16" charset="0"/>
            </a:endParaRPr>
          </a:p>
        </p:txBody>
      </p:sp>
      <p:sp>
        <p:nvSpPr>
          <p:cNvPr id="7171" name="Text Box 3"/>
          <p:cNvSpPr txBox="1">
            <a:spLocks noChangeArrowheads="1"/>
          </p:cNvSpPr>
          <p:nvPr/>
        </p:nvSpPr>
        <p:spPr bwMode="auto">
          <a:xfrm>
            <a:off x="2362200" y="3886200"/>
            <a:ext cx="5867400" cy="2659063"/>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Box {</a:t>
            </a:r>
          </a:p>
          <a:p>
            <a:pPr>
              <a:lnSpc>
                <a:spcPct val="90000"/>
              </a:lnSpc>
              <a:spcBef>
                <a:spcPts val="600"/>
              </a:spcBef>
            </a:pPr>
            <a:r>
              <a:rPr lang="en-IE" sz="1200">
                <a:latin typeface="Courier New" pitchFamily="49" charset="0"/>
              </a:rPr>
              <a:t>   private:</a:t>
            </a:r>
          </a:p>
          <a:p>
            <a:pPr>
              <a:lnSpc>
                <a:spcPct val="90000"/>
              </a:lnSpc>
              <a:spcBef>
                <a:spcPts val="600"/>
              </a:spcBef>
            </a:pPr>
            <a:r>
              <a:rPr lang="en-IE" sz="1200">
                <a:latin typeface="Courier New" pitchFamily="49" charset="0"/>
              </a:rPr>
              <a:t>	 int size;</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int getSize(){</a:t>
            </a:r>
          </a:p>
          <a:p>
            <a:pPr>
              <a:lnSpc>
                <a:spcPct val="90000"/>
              </a:lnSpc>
              <a:spcBef>
                <a:spcPts val="600"/>
              </a:spcBef>
            </a:pPr>
            <a:r>
              <a:rPr lang="en-IE" sz="1200">
                <a:latin typeface="Courier New" pitchFamily="49" charset="0"/>
              </a:rPr>
              <a:t>      return size;   	   </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   void setSize(int newSize){</a:t>
            </a:r>
          </a:p>
          <a:p>
            <a:pPr>
              <a:lnSpc>
                <a:spcPct val="90000"/>
              </a:lnSpc>
              <a:spcBef>
                <a:spcPts val="600"/>
              </a:spcBef>
            </a:pPr>
            <a:r>
              <a:rPr lang="en-IE" sz="1200">
                <a:latin typeface="Courier New" pitchFamily="49" charset="0"/>
              </a:rPr>
              <a:t>      size = newSize;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Coupling</a:t>
            </a:r>
          </a:p>
        </p:txBody>
      </p:sp>
      <p:sp>
        <p:nvSpPr>
          <p:cNvPr id="53250" name="Rectangle 2"/>
          <p:cNvSpPr>
            <a:spLocks noGrp="1" noChangeArrowheads="1"/>
          </p:cNvSpPr>
          <p:nvPr>
            <p:ph type="body" idx="1"/>
          </p:nvPr>
        </p:nvSpPr>
        <p:spPr>
          <a:xfrm>
            <a:off x="1981200" y="1524000"/>
            <a:ext cx="6629400" cy="4167188"/>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Coupling is the degree to which one class knows about another class. </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If the only knowledge that class A has about class B, is through class B interface, than class A and class B are said to </a:t>
            </a:r>
            <a:r>
              <a:rPr lang="en-US" sz="1800" b="1">
                <a:latin typeface="Times New Roman" pitchFamily="16" charset="0"/>
              </a:rPr>
              <a:t>be loosely coupled</a:t>
            </a:r>
            <a:r>
              <a:rPr lang="en-US" sz="1800">
                <a:latin typeface="Times New Roman" pitchFamily="16" charset="0"/>
              </a:rPr>
              <a:t> – GOOD!</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If class A relies on parts of class B that are not part of class B’s interface, than the coupling is tighter – NOT GOOD!</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Loose coupling is the desirable state of having classes that are well encapsulated, minimize references to each other, and limit the breadth of API usage.</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Tight coupling is the undesirable state of having classes that break the rules of loose coupling.</a:t>
            </a:r>
          </a:p>
          <a:p>
            <a:pPr marL="341313" indent="-341313">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latin typeface="Times New Roman"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Coupling</a:t>
            </a:r>
          </a:p>
        </p:txBody>
      </p:sp>
      <p:sp>
        <p:nvSpPr>
          <p:cNvPr id="54274" name="Rectangle 2"/>
          <p:cNvSpPr>
            <a:spLocks noGrp="1" noChangeArrowheads="1"/>
          </p:cNvSpPr>
          <p:nvPr>
            <p:ph type="body" idx="1"/>
          </p:nvPr>
        </p:nvSpPr>
        <p:spPr>
          <a:xfrm>
            <a:off x="1981200" y="1690688"/>
            <a:ext cx="6629400" cy="4413250"/>
          </a:xfrm>
          <a:solidFill>
            <a:srgbClr val="C0C0C0"/>
          </a:solidFill>
          <a:ln w="9360">
            <a:solidFill>
              <a:srgbClr val="808080"/>
            </a:solidFill>
            <a:miter lim="800000"/>
            <a:headEnd/>
            <a:tailEnd/>
          </a:ln>
        </p:spPr>
        <p:txBody>
          <a:bodyPr/>
          <a:lstStyle/>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class DoTaxes {</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public:</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   SalesTaxRates str = new SalesTaxRates();</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b="1">
                <a:latin typeface="Courier New" pitchFamily="49" charset="0"/>
              </a:rPr>
              <a:t>   float rate = str.salesRate;</a:t>
            </a:r>
            <a:r>
              <a:rPr lang="en-IE" sz="1400">
                <a:latin typeface="Courier New" pitchFamily="49" charset="0"/>
              </a:rPr>
              <a:t> </a:t>
            </a:r>
            <a:r>
              <a:rPr lang="en-IE" sz="1400">
                <a:solidFill>
                  <a:srgbClr val="008000"/>
                </a:solidFill>
                <a:latin typeface="Courier New" pitchFamily="49" charset="0"/>
              </a:rPr>
              <a:t>// NOT GOOD! Indicates tight coupling</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solidFill>
                  <a:srgbClr val="008000"/>
                </a:solidFill>
                <a:latin typeface="Courier New" pitchFamily="49" charset="0"/>
              </a:rPr>
              <a:t>                         // instead: rate = str.getSalesRate(“CO”);</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class SalesTaxRates {</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b="1">
                <a:latin typeface="Courier New" pitchFamily="49" charset="0"/>
              </a:rPr>
              <a:t>public:</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 float salesRate; </a:t>
            </a:r>
            <a:r>
              <a:rPr lang="en-IE" sz="1400">
                <a:solidFill>
                  <a:srgbClr val="008000"/>
                </a:solidFill>
                <a:latin typeface="Courier New" pitchFamily="49" charset="0"/>
              </a:rPr>
              <a:t>// should be private, (tight coupling)</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 float adjustedSalesRate; </a:t>
            </a:r>
            <a:r>
              <a:rPr lang="en-IE" sz="1400">
                <a:solidFill>
                  <a:srgbClr val="008000"/>
                </a:solidFill>
                <a:latin typeface="Courier New" pitchFamily="49" charset="0"/>
              </a:rPr>
              <a:t>// private private </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 float getSalesRate(String region) {</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 	</a:t>
            </a:r>
            <a:r>
              <a:rPr lang="en-IE" sz="1400" b="1">
                <a:latin typeface="Courier New" pitchFamily="49" charset="0"/>
              </a:rPr>
              <a:t>salesRate = new DoTaxes().doColorado();</a:t>
            </a:r>
            <a:r>
              <a:rPr lang="en-IE" sz="1400">
                <a:solidFill>
                  <a:srgbClr val="008000"/>
                </a:solidFill>
                <a:latin typeface="Courier New" pitchFamily="49" charset="0"/>
              </a:rPr>
              <a:t> // NOT GOOD!</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solidFill>
                  <a:srgbClr val="008000"/>
                </a:solidFill>
                <a:latin typeface="Courier New" pitchFamily="49" charset="0"/>
              </a:rPr>
              <a:t>    </a:t>
            </a:r>
            <a:r>
              <a:rPr lang="en-IE" sz="1400">
                <a:latin typeface="Courier New" pitchFamily="49" charset="0"/>
              </a:rPr>
              <a:t>return adjustedSalesRate;</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solidFill>
                  <a:srgbClr val="008000"/>
                </a:solidFill>
                <a:latin typeface="Courier New" pitchFamily="49" charset="0"/>
              </a:rPr>
              <a:t> </a:t>
            </a:r>
            <a:r>
              <a:rPr lang="en-IE" sz="1400">
                <a:latin typeface="Courier New" pitchFamily="49" charset="0"/>
              </a:rPr>
              <a:t>}</a:t>
            </a:r>
          </a:p>
          <a:p>
            <a:pPr>
              <a:lnSpc>
                <a:spcPct val="90000"/>
              </a:lnSpc>
              <a:spcBef>
                <a:spcPts val="600"/>
              </a:spcBef>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1400">
                <a:latin typeface="Courier New" pitchFamily="49" charset="0"/>
              </a:rPr>
              <a:t>};</a:t>
            </a:r>
            <a:r>
              <a:rPr lang="en-IE" sz="1200">
                <a:latin typeface="Courier New" pitchFamily="49"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Cohesion</a:t>
            </a:r>
          </a:p>
        </p:txBody>
      </p:sp>
      <p:sp>
        <p:nvSpPr>
          <p:cNvPr id="55298" name="Rectangle 2"/>
          <p:cNvSpPr>
            <a:spLocks noGrp="1" noChangeArrowheads="1"/>
          </p:cNvSpPr>
          <p:nvPr>
            <p:ph type="body" idx="1"/>
          </p:nvPr>
        </p:nvSpPr>
        <p:spPr>
          <a:xfrm>
            <a:off x="1981200" y="1524000"/>
            <a:ext cx="6629400" cy="4114800"/>
          </a:xfrm>
          <a:ln/>
        </p:spPr>
        <p:txBody>
          <a:bodyPr/>
          <a:lstStyle/>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Cohesion is used to indicate the degree to which a class has a single, well-well focused purpose and indicates how the class is designed. </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The more focused a class is, the higher its cohesiveness - GOOD</a:t>
            </a:r>
          </a:p>
          <a:p>
            <a:pPr marL="341313" indent="-341313">
              <a:buFont typeface="Tahoma" pitchFamily="32"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latin typeface="Times New Roman" pitchFamily="16" charset="0"/>
              </a:rPr>
              <a:t>Classes with high cohesion are easier to maintain, they are less frequently changed and are reusable.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Summary</a:t>
            </a:r>
          </a:p>
        </p:txBody>
      </p:sp>
      <p:sp>
        <p:nvSpPr>
          <p:cNvPr id="56322" name="Rectangle 2"/>
          <p:cNvSpPr>
            <a:spLocks noGrp="1" noChangeArrowheads="1"/>
          </p:cNvSpPr>
          <p:nvPr>
            <p:ph type="body" idx="1"/>
          </p:nvPr>
        </p:nvSpPr>
        <p:spPr>
          <a:xfrm>
            <a:off x="1981200" y="1905000"/>
            <a:ext cx="6780213" cy="3810000"/>
          </a:xfrm>
          <a:ln/>
        </p:spPr>
        <p:txBody>
          <a:bodyPr/>
          <a:lstStyle/>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Encapsulation</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Inheritance</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IS-A</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HAS-A</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Polymorphism</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Overiding / Overloading Methods</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Reference Variable Casting</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Implementing an Interface</a:t>
            </a:r>
          </a:p>
          <a:p>
            <a:pPr marL="531813" indent="-531813">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Legal Return Types</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Return Type Declaration</a:t>
            </a:r>
          </a:p>
          <a:p>
            <a:pPr marL="914400" lvl="1" indent="-457200">
              <a:lnSpc>
                <a:spcPct val="80000"/>
              </a:lnSpc>
              <a:buFont typeface="Times New Roman" pitchFamily="16" charset="0"/>
              <a:buChar char="•"/>
              <a:tabLst>
                <a:tab pos="638175" algn="l"/>
                <a:tab pos="1087438" algn="l"/>
                <a:tab pos="1536700" algn="l"/>
                <a:tab pos="1985963" algn="l"/>
                <a:tab pos="2435225" algn="l"/>
                <a:tab pos="2884488" algn="l"/>
                <a:tab pos="3333750" algn="l"/>
                <a:tab pos="3783013" algn="l"/>
                <a:tab pos="4232275" algn="l"/>
                <a:tab pos="4681538" algn="l"/>
                <a:tab pos="5130800" algn="l"/>
                <a:tab pos="5580063" algn="l"/>
                <a:tab pos="6029325" algn="l"/>
                <a:tab pos="6478588" algn="l"/>
                <a:tab pos="6927850" algn="l"/>
                <a:tab pos="7377113" algn="l"/>
                <a:tab pos="7826375" algn="l"/>
                <a:tab pos="8275638" algn="l"/>
                <a:tab pos="8724900" algn="l"/>
                <a:tab pos="9174163" algn="l"/>
              </a:tabLst>
            </a:pPr>
            <a:r>
              <a:rPr lang="en-IE" sz="2000">
                <a:latin typeface="Times New Roman" pitchFamily="16" charset="0"/>
              </a:rPr>
              <a:t>Returning Value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124075" y="407988"/>
            <a:ext cx="6715125"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2800" b="1">
                <a:solidFill>
                  <a:srgbClr val="000050"/>
                </a:solidFill>
              </a:rPr>
              <a:t>Encapsulation</a:t>
            </a:r>
          </a:p>
        </p:txBody>
      </p:sp>
      <p:sp>
        <p:nvSpPr>
          <p:cNvPr id="8194" name="Rectangle 2"/>
          <p:cNvSpPr>
            <a:spLocks noGrp="1" noChangeArrowheads="1"/>
          </p:cNvSpPr>
          <p:nvPr>
            <p:ph type="body" idx="1"/>
          </p:nvPr>
        </p:nvSpPr>
        <p:spPr>
          <a:xfrm>
            <a:off x="1981200" y="1600200"/>
            <a:ext cx="6932613" cy="4144963"/>
          </a:xfrm>
          <a:ln/>
        </p:spPr>
        <p:txBody>
          <a:bodyPr/>
          <a:lstStyle/>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Times New Roman" pitchFamily="16" charset="0"/>
            </a:endParaRPr>
          </a:p>
          <a:p>
            <a:pPr>
              <a:lnSpc>
                <a:spcPct val="90000"/>
              </a:lnSpc>
              <a:spcBef>
                <a:spcPts val="600"/>
              </a:spcBef>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Courier New" pitchFamily="49" charset="0"/>
            </a:endParaRPr>
          </a:p>
          <a:p>
            <a:pPr>
              <a:lnSpc>
                <a:spcPct val="90000"/>
              </a:lnSpc>
              <a:tabLst>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pPr>
            <a:endParaRPr lang="en-IE" sz="1800">
              <a:latin typeface="Courier New" pitchFamily="49" charset="0"/>
            </a:endParaRPr>
          </a:p>
        </p:txBody>
      </p:sp>
      <p:sp>
        <p:nvSpPr>
          <p:cNvPr id="8195" name="Text Box 3"/>
          <p:cNvSpPr txBox="1">
            <a:spLocks noChangeArrowheads="1"/>
          </p:cNvSpPr>
          <p:nvPr/>
        </p:nvSpPr>
        <p:spPr bwMode="auto">
          <a:xfrm>
            <a:off x="2286000" y="1676400"/>
            <a:ext cx="5867400" cy="1938338"/>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void main(){</a:t>
            </a:r>
          </a:p>
          <a:p>
            <a:pPr>
              <a:lnSpc>
                <a:spcPct val="90000"/>
              </a:lnSpc>
              <a:spcBef>
                <a:spcPts val="600"/>
              </a:spcBef>
            </a:pPr>
            <a:r>
              <a:rPr lang="en-IE" sz="1200">
                <a:latin typeface="Courier New" pitchFamily="49" charset="0"/>
              </a:rPr>
              <a:t>      Box* b = new Box();</a:t>
            </a:r>
          </a:p>
          <a:p>
            <a:pPr>
              <a:lnSpc>
                <a:spcPct val="90000"/>
              </a:lnSpc>
              <a:spcBef>
                <a:spcPts val="600"/>
              </a:spcBef>
            </a:pPr>
            <a:r>
              <a:rPr lang="en-IE" sz="1200">
                <a:latin typeface="Courier New" pitchFamily="49" charset="0"/>
              </a:rPr>
              <a:t>      b-&gt;setSize(80);</a:t>
            </a:r>
          </a:p>
          <a:p>
            <a:pPr>
              <a:lnSpc>
                <a:spcPct val="90000"/>
              </a:lnSpc>
              <a:spcBef>
                <a:spcPts val="600"/>
              </a:spcBef>
            </a:pPr>
            <a:r>
              <a:rPr lang="en-IE" sz="1200">
                <a:latin typeface="Courier New" pitchFamily="49" charset="0"/>
              </a:rPr>
              <a:t>      b-&gt;setSize(50);</a:t>
            </a:r>
          </a:p>
          <a:p>
            <a:pPr>
              <a:lnSpc>
                <a:spcPct val="90000"/>
              </a:lnSpc>
              <a:spcBef>
                <a:spcPts val="600"/>
              </a:spcBef>
            </a:pPr>
            <a:r>
              <a:rPr lang="en-IE" sz="1200">
                <a:latin typeface="Courier New" pitchFamily="49" charset="0"/>
              </a:rPr>
              <a:t>      int boxValue = b-&gt;getSize();</a:t>
            </a:r>
          </a:p>
          <a:p>
            <a:pPr>
              <a:lnSpc>
                <a:spcPct val="90000"/>
              </a:lnSpc>
              <a:spcBef>
                <a:spcPts val="600"/>
              </a:spcBef>
            </a:pPr>
            <a:r>
              <a:rPr lang="en-IE" sz="1200">
                <a:latin typeface="Courier New" pitchFamily="49" charset="0"/>
              </a:rPr>
              <a:t>      cout &lt;&lt; “size = ” &lt;&lt; boxValue;</a:t>
            </a:r>
          </a:p>
          <a:p>
            <a:pPr>
              <a:lnSpc>
                <a:spcPct val="90000"/>
              </a:lnSpc>
              <a:spcBef>
                <a:spcPts val="600"/>
              </a:spcBef>
            </a:pPr>
            <a:r>
              <a:rPr lang="en-IE" sz="1200">
                <a:latin typeface="Courier New" pitchFamily="49" charset="0"/>
              </a:rPr>
              <a:t> }</a:t>
            </a:r>
          </a:p>
          <a:p>
            <a:pPr>
              <a:lnSpc>
                <a:spcPct val="90000"/>
              </a:lnSpc>
              <a:spcBef>
                <a:spcPts val="600"/>
              </a:spcBef>
            </a:pPr>
            <a:endParaRPr lang="en-IE" sz="1200">
              <a:latin typeface="Courier New" pitchFamily="49" charset="0"/>
            </a:endParaRPr>
          </a:p>
        </p:txBody>
      </p:sp>
      <p:sp>
        <p:nvSpPr>
          <p:cNvPr id="8196" name="Text Box 4"/>
          <p:cNvSpPr txBox="1">
            <a:spLocks noChangeArrowheads="1"/>
          </p:cNvSpPr>
          <p:nvPr/>
        </p:nvSpPr>
        <p:spPr bwMode="auto">
          <a:xfrm>
            <a:off x="3276600" y="4114800"/>
            <a:ext cx="3048000" cy="239713"/>
          </a:xfrm>
          <a:prstGeom prst="rect">
            <a:avLst/>
          </a:prstGeom>
          <a:solidFill>
            <a:srgbClr val="FF9900"/>
          </a:solidFill>
          <a:ln w="936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700"/>
              </a:spcBef>
            </a:pPr>
            <a:r>
              <a:rPr lang="en-US" sz="1200" b="1"/>
              <a:t>OUTPUT:	</a:t>
            </a:r>
            <a:r>
              <a:rPr lang="en-US" sz="1200">
                <a:latin typeface="Courier New" pitchFamily="49" charset="0"/>
              </a:rPr>
              <a:t>size = 50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Inheritance, Is-A, Has-A</a:t>
            </a:r>
          </a:p>
        </p:txBody>
      </p:sp>
      <p:sp>
        <p:nvSpPr>
          <p:cNvPr id="9218" name="Rectangle 2"/>
          <p:cNvSpPr>
            <a:spLocks noGrp="1" noChangeArrowheads="1"/>
          </p:cNvSpPr>
          <p:nvPr>
            <p:ph type="body" idx="1"/>
          </p:nvPr>
        </p:nvSpPr>
        <p:spPr>
          <a:xfrm>
            <a:off x="1981200" y="1981200"/>
            <a:ext cx="6932613" cy="727075"/>
          </a:xfrm>
          <a:ln/>
        </p:spPr>
        <p:txBody>
          <a:bodyPr/>
          <a:lstStyle/>
          <a:p>
            <a:pPr marL="339725" indent="-339725">
              <a:lnSpc>
                <a:spcPct val="80000"/>
              </a:lnSpc>
              <a:buFont typeface="Tahoma" pitchFamily="32"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2000">
                <a:latin typeface="Times New Roman" pitchFamily="16" charset="0"/>
              </a:rPr>
              <a:t>Inheritance, “Is-a” and “Has-a”</a:t>
            </a: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2000">
              <a:latin typeface="Times New Roman" pitchFamily="16" charset="0"/>
            </a:endParaRPr>
          </a:p>
        </p:txBody>
      </p:sp>
      <p:sp>
        <p:nvSpPr>
          <p:cNvPr id="9219" name="Text Box 3"/>
          <p:cNvSpPr txBox="1">
            <a:spLocks noChangeArrowheads="1"/>
          </p:cNvSpPr>
          <p:nvPr/>
        </p:nvSpPr>
        <p:spPr bwMode="auto">
          <a:xfrm>
            <a:off x="2195513" y="2997200"/>
            <a:ext cx="6480175" cy="682625"/>
          </a:xfrm>
          <a:prstGeom prst="rect">
            <a:avLst/>
          </a:prstGeom>
          <a:noFill/>
          <a:ln w="507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80000"/>
              </a:lnSpc>
              <a:spcBef>
                <a:spcPts val="800"/>
              </a:spcBef>
            </a:pPr>
            <a:r>
              <a:rPr lang="en-IE" sz="2000" b="1">
                <a:solidFill>
                  <a:srgbClr val="A50021"/>
                </a:solidFill>
              </a:rPr>
              <a:t>5.5</a:t>
            </a:r>
            <a:r>
              <a:rPr lang="en-IE" sz="2000"/>
              <a:t> Develop code that implements </a:t>
            </a:r>
          </a:p>
          <a:p>
            <a:pPr>
              <a:lnSpc>
                <a:spcPct val="80000"/>
              </a:lnSpc>
              <a:spcBef>
                <a:spcPts val="800"/>
              </a:spcBef>
            </a:pPr>
            <a:r>
              <a:rPr lang="en-IE" sz="2000"/>
              <a:t>   “is-a” and/or “has-a” relationships.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306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124075" y="407988"/>
            <a:ext cx="6475413" cy="7175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b="1">
                <a:solidFill>
                  <a:srgbClr val="000050"/>
                </a:solidFill>
              </a:rPr>
              <a:t>Inheritance</a:t>
            </a:r>
          </a:p>
        </p:txBody>
      </p:sp>
      <p:sp>
        <p:nvSpPr>
          <p:cNvPr id="11266" name="Rectangle 2"/>
          <p:cNvSpPr>
            <a:spLocks noGrp="1" noChangeArrowheads="1"/>
          </p:cNvSpPr>
          <p:nvPr>
            <p:ph type="body" idx="1"/>
          </p:nvPr>
        </p:nvSpPr>
        <p:spPr>
          <a:xfrm>
            <a:off x="1981200" y="1557338"/>
            <a:ext cx="6932613" cy="4848225"/>
          </a:xfrm>
          <a:ln/>
        </p:spPr>
        <p:txBody>
          <a:bodyPr/>
          <a:lstStyle/>
          <a:p>
            <a:pPr marL="339725" indent="-339725">
              <a:lnSpc>
                <a:spcPct val="80000"/>
              </a:lnSpc>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1800">
                <a:latin typeface="Times New Roman" pitchFamily="16" charset="0"/>
              </a:rPr>
              <a:t>REUSE – good design is to create fairly generic version of a class “superclass”, with the intention of creating more specific subclass that inherits from that.</a:t>
            </a:r>
          </a:p>
          <a:p>
            <a:pPr marL="339725" indent="-339725">
              <a:lnSpc>
                <a:spcPct val="80000"/>
              </a:lnSpc>
              <a:buFont typeface="Times New Roman" pitchFamily="16"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1800">
                <a:latin typeface="Times New Roman" pitchFamily="16" charset="0"/>
              </a:rPr>
              <a:t>The </a:t>
            </a:r>
            <a:r>
              <a:rPr lang="en-IE" sz="1200">
                <a:latin typeface="Courier New" pitchFamily="49" charset="0"/>
              </a:rPr>
              <a:t>displayShape()</a:t>
            </a:r>
            <a:r>
              <a:rPr lang="en-IE" sz="1800">
                <a:latin typeface="Times New Roman" pitchFamily="16" charset="0"/>
              </a:rPr>
              <a:t> method from </a:t>
            </a:r>
            <a:r>
              <a:rPr lang="en-IE" sz="1200">
                <a:latin typeface="Courier New" pitchFamily="49" charset="0"/>
              </a:rPr>
              <a:t>GameShape</a:t>
            </a:r>
            <a:r>
              <a:rPr lang="en-IE" sz="1800">
                <a:latin typeface="Times New Roman" pitchFamily="16" charset="0"/>
              </a:rPr>
              <a:t> class is generic, because it can be applied to wide range of different kinds of shapes in a game. </a:t>
            </a: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800">
              <a:latin typeface="Times New Roman" pitchFamily="16" charset="0"/>
            </a:endParaRPr>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600">
              <a:latin typeface="Times New Roman" pitchFamily="16" charset="0"/>
            </a:endParaRPr>
          </a:p>
          <a:p>
            <a:pPr marL="339725" indent="-339725">
              <a:lnSpc>
                <a:spcPct val="80000"/>
              </a:lnSpc>
              <a:spcBef>
                <a:spcPts val="7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300"/>
          </a:p>
          <a:p>
            <a:pPr marL="339725" indent="-339725">
              <a:lnSpc>
                <a:spcPct val="80000"/>
              </a:lnSpc>
              <a:spcBef>
                <a:spcPts val="7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300"/>
          </a:p>
          <a:p>
            <a:pPr marL="339725" indent="-339725">
              <a:lnSpc>
                <a:spcPct val="80000"/>
              </a:lnSpc>
              <a:spcBef>
                <a:spcPts val="7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300"/>
          </a:p>
          <a:p>
            <a:pPr marL="339725" indent="-339725">
              <a:lnSpc>
                <a:spcPct val="8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IE" sz="1800">
              <a:latin typeface="Times New Roman" pitchFamily="16" charset="0"/>
            </a:endParaRPr>
          </a:p>
          <a:p>
            <a:pPr marL="339725" indent="-339725">
              <a:lnSpc>
                <a:spcPct val="80000"/>
              </a:lnSpc>
              <a:spcBef>
                <a:spcPts val="700"/>
              </a:spcBef>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IE" sz="300"/>
              <a:t>		</a:t>
            </a:r>
            <a:r>
              <a:rPr lang="en-IE" sz="700">
                <a:latin typeface="Courier New" pitchFamily="49" charset="0"/>
              </a:rPr>
              <a:t>	</a:t>
            </a:r>
          </a:p>
        </p:txBody>
      </p:sp>
      <p:sp>
        <p:nvSpPr>
          <p:cNvPr id="11267" name="Text Box 3"/>
          <p:cNvSpPr txBox="1">
            <a:spLocks noChangeArrowheads="1"/>
          </p:cNvSpPr>
          <p:nvPr/>
        </p:nvSpPr>
        <p:spPr bwMode="auto">
          <a:xfrm>
            <a:off x="2339975" y="2755900"/>
            <a:ext cx="5181600" cy="4264025"/>
          </a:xfrm>
          <a:prstGeom prst="rect">
            <a:avLst/>
          </a:prstGeom>
          <a:solidFill>
            <a:srgbClr val="C0C0C0"/>
          </a:solidFill>
          <a:ln w="9360">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cs typeface="Arial Unicode MS" pitchFamily="32" charset="0"/>
              </a:defRPr>
            </a:lvl9pPr>
          </a:lstStyle>
          <a:p>
            <a:pPr>
              <a:lnSpc>
                <a:spcPct val="90000"/>
              </a:lnSpc>
              <a:spcBef>
                <a:spcPts val="600"/>
              </a:spcBef>
            </a:pPr>
            <a:r>
              <a:rPr lang="en-IE" sz="1200">
                <a:latin typeface="Courier New" pitchFamily="49" charset="0"/>
              </a:rPr>
              <a:t>class GameShape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displayShape(){</a:t>
            </a:r>
          </a:p>
          <a:p>
            <a:pPr>
              <a:lnSpc>
                <a:spcPct val="90000"/>
              </a:lnSpc>
              <a:spcBef>
                <a:spcPts val="600"/>
              </a:spcBef>
            </a:pPr>
            <a:r>
              <a:rPr lang="en-IE" sz="1200">
                <a:latin typeface="Courier New" pitchFamily="49" charset="0"/>
              </a:rPr>
              <a:t>      	cout &lt;&lt; “displaying shape”;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PlayerPiece : public GameShape {</a:t>
            </a:r>
          </a:p>
          <a:p>
            <a:pPr>
              <a:lnSpc>
                <a:spcPct val="90000"/>
              </a:lnSpc>
              <a:spcBef>
                <a:spcPts val="600"/>
              </a:spcBef>
            </a:pPr>
            <a:r>
              <a:rPr lang="en-IE" sz="1200">
                <a:latin typeface="Courier New" pitchFamily="49" charset="0"/>
              </a:rPr>
              <a:t>   public:</a:t>
            </a:r>
          </a:p>
          <a:p>
            <a:pPr>
              <a:lnSpc>
                <a:spcPct val="90000"/>
              </a:lnSpc>
              <a:spcBef>
                <a:spcPts val="600"/>
              </a:spcBef>
            </a:pPr>
            <a:r>
              <a:rPr lang="en-IE" sz="1200">
                <a:latin typeface="Courier New" pitchFamily="49" charset="0"/>
              </a:rPr>
              <a:t>      void movePiece(){</a:t>
            </a:r>
            <a:br>
              <a:rPr lang="en-IE" sz="1200">
                <a:latin typeface="Courier New" pitchFamily="49" charset="0"/>
              </a:rPr>
            </a:br>
            <a:r>
              <a:rPr lang="en-IE" sz="1200">
                <a:latin typeface="Courier New" pitchFamily="49" charset="0"/>
              </a:rPr>
              <a:t>      	cout &lt;&lt; “moving game piece”;</a:t>
            </a:r>
          </a:p>
          <a:p>
            <a:pPr>
              <a:lnSpc>
                <a:spcPct val="90000"/>
              </a:lnSpc>
              <a:spcBef>
                <a:spcPts val="600"/>
              </a:spcBef>
            </a:pPr>
            <a:r>
              <a:rPr lang="en-IE" sz="1200">
                <a:latin typeface="Courier New" pitchFamily="49" charset="0"/>
              </a:rPr>
              <a:t>      }</a:t>
            </a:r>
          </a:p>
          <a:p>
            <a:pPr>
              <a:lnSpc>
                <a:spcPct val="90000"/>
              </a:lnSpc>
              <a:spcBef>
                <a:spcPts val="600"/>
              </a:spcBef>
            </a:pPr>
            <a:r>
              <a:rPr lang="en-IE" sz="1200">
                <a:latin typeface="Courier New" pitchFamily="49" charset="0"/>
              </a:rPr>
              <a:t>}</a:t>
            </a:r>
          </a:p>
          <a:p>
            <a:pPr>
              <a:lnSpc>
                <a:spcPct val="90000"/>
              </a:lnSpc>
              <a:spcBef>
                <a:spcPts val="600"/>
              </a:spcBef>
            </a:pPr>
            <a:r>
              <a:rPr lang="en-IE" sz="1200">
                <a:latin typeface="Courier New" pitchFamily="49" charset="0"/>
              </a:rPr>
              <a:t>class TilePiece : public GameShape {</a:t>
            </a:r>
          </a:p>
          <a:p>
            <a:pPr>
              <a:lnSpc>
                <a:spcPct val="90000"/>
              </a:lnSpc>
              <a:spcBef>
                <a:spcPts val="600"/>
              </a:spcBef>
            </a:pPr>
            <a:r>
              <a:rPr lang="en-IE" sz="1200">
                <a:latin typeface="Courier New" pitchFamily="49" charset="0"/>
              </a:rPr>
              <a:t>   public: </a:t>
            </a:r>
          </a:p>
          <a:p>
            <a:pPr>
              <a:lnSpc>
                <a:spcPct val="90000"/>
              </a:lnSpc>
              <a:spcBef>
                <a:spcPts val="600"/>
              </a:spcBef>
            </a:pPr>
            <a:r>
              <a:rPr lang="en-IE" sz="1200">
                <a:latin typeface="Courier New" pitchFamily="49" charset="0"/>
              </a:rPr>
              <a:t>       void getAdjacent(){</a:t>
            </a:r>
          </a:p>
          <a:p>
            <a:pPr>
              <a:lnSpc>
                <a:spcPct val="90000"/>
              </a:lnSpc>
              <a:spcBef>
                <a:spcPts val="600"/>
              </a:spcBef>
            </a:pPr>
            <a:r>
              <a:rPr lang="en-IE" sz="1200">
                <a:latin typeface="Courier New" pitchFamily="49" charset="0"/>
              </a:rPr>
              <a:t>      	cout &lt;&lt; “getting adjacent tiles”;</a:t>
            </a:r>
          </a:p>
          <a:p>
            <a:pPr>
              <a:lnSpc>
                <a:spcPct val="90000"/>
              </a:lnSpc>
              <a:spcBef>
                <a:spcPts val="600"/>
              </a:spcBef>
            </a:pPr>
            <a:r>
              <a:rPr lang="en-IE" sz="1200">
                <a:latin typeface="Courier New" pitchFamily="49" charset="0"/>
              </a:rPr>
              <a:t>       }	</a:t>
            </a:r>
          </a:p>
          <a:p>
            <a:pPr>
              <a:lnSpc>
                <a:spcPct val="90000"/>
              </a:lnSpc>
              <a:spcBef>
                <a:spcPts val="600"/>
              </a:spcBef>
            </a:pPr>
            <a:r>
              <a:rPr lang="en-IE" sz="1200">
                <a:latin typeface="Courier New" pitchFamily="49"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
        <a:cs typeface="Arial Unicode MS"/>
      </a:majorFont>
      <a:minorFont>
        <a:latin typeface="Tahoma"/>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pitchFamily="3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4413</TotalTime>
  <Words>3830</Words>
  <Application>Microsoft Office PowerPoint</Application>
  <PresentationFormat>On-screen Show (4:3)</PresentationFormat>
  <Paragraphs>830</Paragraphs>
  <Slides>53</Slides>
  <Notes>51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PowerPoint Presentation</vt:lpstr>
      <vt:lpstr>Contents</vt:lpstr>
      <vt:lpstr>Contents</vt:lpstr>
      <vt:lpstr>Encapsulation</vt:lpstr>
      <vt:lpstr>Encapsulation</vt:lpstr>
      <vt:lpstr>Encapsulation</vt:lpstr>
      <vt:lpstr>Inheritance, Is-A, Has-A</vt:lpstr>
      <vt:lpstr>PowerPoint Presentation</vt:lpstr>
      <vt:lpstr>Inheritance</vt:lpstr>
      <vt:lpstr>Inheritance</vt:lpstr>
      <vt:lpstr>Inheritance</vt:lpstr>
      <vt:lpstr>Inheritance</vt:lpstr>
      <vt:lpstr>Inheritance</vt:lpstr>
      <vt:lpstr>Polymorphism</vt:lpstr>
      <vt:lpstr>Polymorphism</vt:lpstr>
      <vt:lpstr>Polymorphism</vt:lpstr>
      <vt:lpstr>Polymorphism</vt:lpstr>
      <vt:lpstr>Polymorphism</vt:lpstr>
      <vt:lpstr>Polymorphism</vt:lpstr>
      <vt:lpstr>Overriding/Overloading</vt:lpstr>
      <vt:lpstr>Overridden Methods</vt:lpstr>
      <vt:lpstr>PowerPoint Presentation</vt:lpstr>
      <vt:lpstr>Overridden Methods</vt:lpstr>
      <vt:lpstr>Overloaded Methods</vt:lpstr>
      <vt:lpstr>Overloaded Methods</vt:lpstr>
      <vt:lpstr>Overloaded Methods</vt:lpstr>
      <vt:lpstr>Overriding/Overloading</vt:lpstr>
      <vt:lpstr>Overriding/Overloading</vt:lpstr>
      <vt:lpstr>Reference Variable Casting</vt:lpstr>
      <vt:lpstr>Reference Variable Casting</vt:lpstr>
      <vt:lpstr>Reference Variable Casting</vt:lpstr>
      <vt:lpstr>Reference Variable Casting</vt:lpstr>
      <vt:lpstr>Legal Return Types</vt:lpstr>
      <vt:lpstr>Legal Return Types</vt:lpstr>
      <vt:lpstr>Legal Return Types</vt:lpstr>
      <vt:lpstr>Legal Return Types</vt:lpstr>
      <vt:lpstr>Legal Return Types</vt:lpstr>
      <vt:lpstr>Legal Return Types</vt:lpstr>
      <vt:lpstr>Legal Return Types</vt:lpstr>
      <vt:lpstr>Constructors and Instantiation</vt:lpstr>
      <vt:lpstr>Constructors and Instantiation</vt:lpstr>
      <vt:lpstr>Constructors and Instantiation</vt:lpstr>
      <vt:lpstr>Constructors and Instantiation</vt:lpstr>
      <vt:lpstr>Constructors and Instantiation</vt:lpstr>
      <vt:lpstr>Constructors and Instantiation</vt:lpstr>
      <vt:lpstr>Constructors and Instantiation</vt:lpstr>
      <vt:lpstr>Constructors and Instantiation</vt:lpstr>
      <vt:lpstr>Constructors and Instantiation</vt:lpstr>
      <vt:lpstr>Coupling and Cohesion</vt:lpstr>
      <vt:lpstr>Coupling</vt:lpstr>
      <vt:lpstr>Coupling</vt:lpstr>
      <vt:lpstr>Cohesion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SCJP</dc:title>
  <dc:creator>Thomas</dc:creator>
  <cp:lastModifiedBy>James.Murphy</cp:lastModifiedBy>
  <cp:revision>383</cp:revision>
  <cp:lastPrinted>1601-01-01T00:00:00Z</cp:lastPrinted>
  <dcterms:created xsi:type="dcterms:W3CDTF">1601-01-01T00:00:00Z</dcterms:created>
  <dcterms:modified xsi:type="dcterms:W3CDTF">2018-07-18T13:39:18Z</dcterms:modified>
</cp:coreProperties>
</file>